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1" r:id="rId4"/>
    <p:sldId id="262" r:id="rId5"/>
    <p:sldId id="263" r:id="rId6"/>
    <p:sldId id="265" r:id="rId7"/>
    <p:sldId id="266" r:id="rId8"/>
    <p:sldId id="271" r:id="rId9"/>
    <p:sldId id="272" r:id="rId10"/>
    <p:sldId id="267" r:id="rId11"/>
    <p:sldId id="273" r:id="rId12"/>
    <p:sldId id="274" r:id="rId13"/>
    <p:sldId id="268" r:id="rId14"/>
    <p:sldId id="269" r:id="rId15"/>
    <p:sldId id="275" r:id="rId16"/>
    <p:sldId id="270"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57" r:id="rId30"/>
    <p:sldId id="258" r:id="rId31"/>
    <p:sldId id="259" r:id="rId32"/>
    <p:sldId id="260" r:id="rId33"/>
    <p:sldId id="288" r:id="rId34"/>
    <p:sldId id="289"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60093"/>
    <a:srgbClr val="00FFFF"/>
    <a:srgbClr val="3366FF"/>
    <a:srgbClr val="00CC00"/>
    <a:srgbClr val="004B70"/>
    <a:srgbClr val="FF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9" d="100"/>
          <a:sy n="99" d="100"/>
        </p:scale>
        <p:origin x="-24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63E9BBE-AE15-479D-B92D-BBF2506AEFAB}" type="slidenum">
              <a:rPr lang="ru-RU"/>
              <a:pPr/>
              <a:t>‹#›</a:t>
            </a:fld>
            <a:endParaRPr lang="ru-RU"/>
          </a:p>
        </p:txBody>
      </p:sp>
    </p:spTree>
    <p:extLst>
      <p:ext uri="{BB962C8B-B14F-4D97-AF65-F5344CB8AC3E}">
        <p14:creationId xmlns:p14="http://schemas.microsoft.com/office/powerpoint/2010/main" val="362474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3766429-BE30-4EC5-9765-7EC7ADB9A56F}" type="slidenum">
              <a:rPr lang="ru-RU"/>
              <a:pPr/>
              <a:t>‹#›</a:t>
            </a:fld>
            <a:endParaRPr lang="ru-RU"/>
          </a:p>
        </p:txBody>
      </p:sp>
    </p:spTree>
    <p:extLst>
      <p:ext uri="{BB962C8B-B14F-4D97-AF65-F5344CB8AC3E}">
        <p14:creationId xmlns:p14="http://schemas.microsoft.com/office/powerpoint/2010/main" val="51245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4F9901E-F3CB-46F9-9E27-A65BC3BD5026}" type="slidenum">
              <a:rPr lang="ru-RU"/>
              <a:pPr/>
              <a:t>‹#›</a:t>
            </a:fld>
            <a:endParaRPr lang="ru-RU"/>
          </a:p>
        </p:txBody>
      </p:sp>
    </p:spTree>
    <p:extLst>
      <p:ext uri="{BB962C8B-B14F-4D97-AF65-F5344CB8AC3E}">
        <p14:creationId xmlns:p14="http://schemas.microsoft.com/office/powerpoint/2010/main" val="3192489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CE68DBB-62B8-4E9E-8AED-A294DC99F571}" type="slidenum">
              <a:rPr lang="ru-RU"/>
              <a:pPr/>
              <a:t>‹#›</a:t>
            </a:fld>
            <a:endParaRPr lang="ru-RU"/>
          </a:p>
        </p:txBody>
      </p:sp>
    </p:spTree>
    <p:extLst>
      <p:ext uri="{BB962C8B-B14F-4D97-AF65-F5344CB8AC3E}">
        <p14:creationId xmlns:p14="http://schemas.microsoft.com/office/powerpoint/2010/main" val="346816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A48C2DD-8A77-475B-AB00-9B6D173E0007}" type="slidenum">
              <a:rPr lang="ru-RU"/>
              <a:pPr/>
              <a:t>‹#›</a:t>
            </a:fld>
            <a:endParaRPr lang="ru-RU"/>
          </a:p>
        </p:txBody>
      </p:sp>
    </p:spTree>
    <p:extLst>
      <p:ext uri="{BB962C8B-B14F-4D97-AF65-F5344CB8AC3E}">
        <p14:creationId xmlns:p14="http://schemas.microsoft.com/office/powerpoint/2010/main" val="1095990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12A6C38-4921-4CBE-BB4A-070494DBA962}" type="slidenum">
              <a:rPr lang="ru-RU"/>
              <a:pPr/>
              <a:t>‹#›</a:t>
            </a:fld>
            <a:endParaRPr lang="ru-RU"/>
          </a:p>
        </p:txBody>
      </p:sp>
    </p:spTree>
    <p:extLst>
      <p:ext uri="{BB962C8B-B14F-4D97-AF65-F5344CB8AC3E}">
        <p14:creationId xmlns:p14="http://schemas.microsoft.com/office/powerpoint/2010/main" val="3907783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2D34DE18-CEA5-40D7-9A50-DD6B97775C03}" type="slidenum">
              <a:rPr lang="ru-RU"/>
              <a:pPr/>
              <a:t>‹#›</a:t>
            </a:fld>
            <a:endParaRPr lang="ru-RU"/>
          </a:p>
        </p:txBody>
      </p:sp>
    </p:spTree>
    <p:extLst>
      <p:ext uri="{BB962C8B-B14F-4D97-AF65-F5344CB8AC3E}">
        <p14:creationId xmlns:p14="http://schemas.microsoft.com/office/powerpoint/2010/main" val="147725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5B7FF38A-D3E0-4B47-9C12-61ECB9BD70D1}" type="slidenum">
              <a:rPr lang="ru-RU"/>
              <a:pPr/>
              <a:t>‹#›</a:t>
            </a:fld>
            <a:endParaRPr lang="ru-RU"/>
          </a:p>
        </p:txBody>
      </p:sp>
    </p:spTree>
    <p:extLst>
      <p:ext uri="{BB962C8B-B14F-4D97-AF65-F5344CB8AC3E}">
        <p14:creationId xmlns:p14="http://schemas.microsoft.com/office/powerpoint/2010/main" val="3583002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EDD8482B-FB5F-427B-A975-D994A52EDFDE}" type="slidenum">
              <a:rPr lang="ru-RU"/>
              <a:pPr/>
              <a:t>‹#›</a:t>
            </a:fld>
            <a:endParaRPr lang="ru-RU"/>
          </a:p>
        </p:txBody>
      </p:sp>
    </p:spTree>
    <p:extLst>
      <p:ext uri="{BB962C8B-B14F-4D97-AF65-F5344CB8AC3E}">
        <p14:creationId xmlns:p14="http://schemas.microsoft.com/office/powerpoint/2010/main" val="2691259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F64F04F-FF59-43CB-9482-671B82102825}" type="slidenum">
              <a:rPr lang="ru-RU"/>
              <a:pPr/>
              <a:t>‹#›</a:t>
            </a:fld>
            <a:endParaRPr lang="ru-RU"/>
          </a:p>
        </p:txBody>
      </p:sp>
    </p:spTree>
    <p:extLst>
      <p:ext uri="{BB962C8B-B14F-4D97-AF65-F5344CB8AC3E}">
        <p14:creationId xmlns:p14="http://schemas.microsoft.com/office/powerpoint/2010/main" val="2590457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7B027D9-A3DA-4391-9CA9-7D9BB6EC26AC}" type="slidenum">
              <a:rPr lang="ru-RU"/>
              <a:pPr/>
              <a:t>‹#›</a:t>
            </a:fld>
            <a:endParaRPr lang="ru-RU"/>
          </a:p>
        </p:txBody>
      </p:sp>
    </p:spTree>
    <p:extLst>
      <p:ext uri="{BB962C8B-B14F-4D97-AF65-F5344CB8AC3E}">
        <p14:creationId xmlns:p14="http://schemas.microsoft.com/office/powerpoint/2010/main" val="1017764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DECD845-DD07-4629-A835-622CC058AF79}"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3" name="WordArt 5"/>
          <p:cNvSpPr>
            <a:spLocks noChangeArrowheads="1" noChangeShapeType="1" noTextEdit="1"/>
          </p:cNvSpPr>
          <p:nvPr/>
        </p:nvSpPr>
        <p:spPr bwMode="auto">
          <a:xfrm>
            <a:off x="1476375" y="2060575"/>
            <a:ext cx="6264275" cy="2293938"/>
          </a:xfrm>
          <a:prstGeom prst="rect">
            <a:avLst/>
          </a:prstGeom>
        </p:spPr>
        <p:txBody>
          <a:bodyPr wrap="none" fromWordArt="1">
            <a:prstTxWarp prst="textSlantUp">
              <a:avLst>
                <a:gd name="adj" fmla="val 32056"/>
              </a:avLst>
            </a:prstTxWarp>
          </a:bodyPr>
          <a:lstStyle/>
          <a:p>
            <a:pPr algn="ctr"/>
            <a:r>
              <a:rPr lang="ru-RU"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Компьютерная графика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BFFB7"/>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68313" y="404813"/>
            <a:ext cx="8351837" cy="2736850"/>
          </a:xfrm>
        </p:spPr>
        <p:txBody>
          <a:bodyPr/>
          <a:lstStyle/>
          <a:p>
            <a:pPr algn="just"/>
            <a:r>
              <a:rPr lang="ru-RU" sz="2800"/>
              <a:t> Растровое изображение очень чувствительно к уменьшению и увеличению. При уменьшении растрового изображения несколько соседних точек преобразуются в одну, и поэтому теряется четкость мелких деталей изображения</a:t>
            </a:r>
          </a:p>
        </p:txBody>
      </p:sp>
      <p:pic>
        <p:nvPicPr>
          <p:cNvPr id="13315" name="Picture 3" descr="Качество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50" y="3829050"/>
            <a:ext cx="3743325" cy="267811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Качество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4591050"/>
            <a:ext cx="2590800" cy="1862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BFFB7"/>
        </a:solidFill>
        <a:effectLst/>
      </p:bgPr>
    </p:bg>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468313" y="260350"/>
            <a:ext cx="8229600" cy="2808288"/>
          </a:xfrm>
        </p:spPr>
        <p:txBody>
          <a:bodyPr/>
          <a:lstStyle/>
          <a:p>
            <a:pPr algn="just"/>
            <a:r>
              <a:rPr lang="ru-RU"/>
              <a:t>Чтобы увеличить изображение, приходится увеличивать размер пикселей-квадратиков. В итоге изображение получается ступенчатым, зернистым. </a:t>
            </a:r>
          </a:p>
        </p:txBody>
      </p:sp>
      <p:pic>
        <p:nvPicPr>
          <p:cNvPr id="19460" name="Picture 4" descr="rastr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141663"/>
            <a:ext cx="3240088" cy="2341562"/>
          </a:xfrm>
          <a:prstGeom prst="rect">
            <a:avLst/>
          </a:prstGeom>
          <a:noFill/>
          <a:ln w="15875">
            <a:solidFill>
              <a:srgbClr val="993300"/>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5" descr="rastr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068638"/>
            <a:ext cx="3816350" cy="2519362"/>
          </a:xfrm>
          <a:prstGeom prst="rect">
            <a:avLst/>
          </a:prstGeom>
          <a:noFill/>
          <a:ln w="12700">
            <a:solidFill>
              <a:srgbClr val="99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BFFB7"/>
        </a:solidFill>
        <a:effectLst/>
      </p:bgPr>
    </p:bg>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395288" y="404813"/>
            <a:ext cx="8229600" cy="2879725"/>
          </a:xfrm>
        </p:spPr>
        <p:txBody>
          <a:bodyPr/>
          <a:lstStyle/>
          <a:p>
            <a:pPr algn="just">
              <a:lnSpc>
                <a:spcPct val="90000"/>
              </a:lnSpc>
              <a:buFontTx/>
              <a:buNone/>
            </a:pPr>
            <a:r>
              <a:rPr lang="ru-RU" sz="2400"/>
              <a:t>Растровое</a:t>
            </a:r>
            <a:r>
              <a:rPr lang="ru-RU" sz="2400" b="1" i="1"/>
              <a:t> </a:t>
            </a:r>
            <a:r>
              <a:rPr lang="ru-RU" sz="2400"/>
              <a:t>изображение нельзя расчленить. Оно «литое», состоит из массива точек. Поэтому в программах для обработки растровой графики предусмотрен  ряд инструментов для выделения элементов «вручную».</a:t>
            </a:r>
          </a:p>
          <a:p>
            <a:pPr algn="just">
              <a:lnSpc>
                <a:spcPct val="90000"/>
              </a:lnSpc>
              <a:buFontTx/>
              <a:buNone/>
            </a:pPr>
            <a:r>
              <a:rPr lang="ru-RU" sz="2400"/>
              <a:t>Например инструменты: «Волшебная палочка», Лассо, режим маски и др.</a:t>
            </a:r>
          </a:p>
          <a:p>
            <a:pPr algn="just">
              <a:lnSpc>
                <a:spcPct val="90000"/>
              </a:lnSpc>
              <a:buFontTx/>
              <a:buNone/>
            </a:pPr>
            <a:r>
              <a:rPr lang="ru-RU" sz="1800" i="1"/>
              <a:t>Оригинал                    Увеличенный фрагмент для показа массива точек</a:t>
            </a:r>
            <a:r>
              <a:rPr lang="ru-RU" sz="2400"/>
              <a:t> </a:t>
            </a:r>
          </a:p>
        </p:txBody>
      </p:sp>
      <p:sp>
        <p:nvSpPr>
          <p:cNvPr id="20485" name="Rectangle 5"/>
          <p:cNvSpPr>
            <a:spLocks noChangeArrowheads="1"/>
          </p:cNvSpPr>
          <p:nvPr/>
        </p:nvSpPr>
        <p:spPr bwMode="auto">
          <a:xfrm>
            <a:off x="5375275" y="5151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20484" name="Picture 4" descr="r_glaz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188" y="3573463"/>
            <a:ext cx="1322387" cy="1584325"/>
          </a:xfrm>
          <a:prstGeom prst="rect">
            <a:avLst/>
          </a:prstGeom>
          <a:noFill/>
          <a:ln w="15875">
            <a:solidFill>
              <a:srgbClr val="993300"/>
            </a:solidFill>
            <a:miter lim="800000"/>
            <a:headEnd/>
            <a:tailEnd/>
          </a:ln>
          <a:extLst>
            <a:ext uri="{909E8E84-426E-40DD-AFC4-6F175D3DCCD1}">
              <a14:hiddenFill xmlns:a14="http://schemas.microsoft.com/office/drawing/2010/main">
                <a:solidFill>
                  <a:srgbClr val="FFFFFF"/>
                </a:solidFill>
              </a14:hiddenFill>
            </a:ext>
          </a:extLst>
        </p:spPr>
      </p:pic>
      <p:sp>
        <p:nvSpPr>
          <p:cNvPr id="20487" name="Rectangle 7"/>
          <p:cNvSpPr>
            <a:spLocks noChangeArrowheads="1"/>
          </p:cNvSpPr>
          <p:nvPr/>
        </p:nvSpPr>
        <p:spPr bwMode="auto">
          <a:xfrm>
            <a:off x="7572375" y="5751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20486" name="Picture 6" descr="r_glaz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9338" y="3644900"/>
            <a:ext cx="1270000" cy="1512888"/>
          </a:xfrm>
          <a:prstGeom prst="rect">
            <a:avLst/>
          </a:prstGeom>
          <a:noFill/>
          <a:ln w="15875">
            <a:solidFill>
              <a:srgbClr val="99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BFFB7"/>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468313" y="333375"/>
            <a:ext cx="8229600" cy="2303463"/>
          </a:xfrm>
        </p:spPr>
        <p:txBody>
          <a:bodyPr/>
          <a:lstStyle/>
          <a:p>
            <a:pPr algn="just"/>
            <a:r>
              <a:rPr lang="ru-RU" sz="2800"/>
              <a:t> Можно повысить яркость и контрастность старых или некачественных фотографий, удалить мелкие дефекты изображения, преобразовать черно-белое изображение в цветное</a:t>
            </a:r>
          </a:p>
        </p:txBody>
      </p:sp>
      <p:pic>
        <p:nvPicPr>
          <p:cNvPr id="14339" name="Picture 3" descr="Качество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8625" y="3141663"/>
            <a:ext cx="28797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Качество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088" y="3213100"/>
            <a:ext cx="2808287" cy="2068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395288" y="908050"/>
            <a:ext cx="8229600" cy="3455988"/>
          </a:xfrm>
        </p:spPr>
        <p:txBody>
          <a:bodyPr/>
          <a:lstStyle/>
          <a:p>
            <a:pPr algn="just">
              <a:lnSpc>
                <a:spcPct val="80000"/>
              </a:lnSpc>
            </a:pPr>
            <a:r>
              <a:rPr lang="ru-RU" sz="2400"/>
              <a:t> Если в растровой графике базовым элементом изображения является точка, то в векторной графике – </a:t>
            </a:r>
            <a:r>
              <a:rPr lang="ru-RU" sz="2400" i="1"/>
              <a:t>линия.</a:t>
            </a:r>
          </a:p>
          <a:p>
            <a:pPr algn="just">
              <a:lnSpc>
                <a:spcPct val="80000"/>
              </a:lnSpc>
            </a:pPr>
            <a:r>
              <a:rPr lang="ru-RU" sz="2400"/>
              <a:t>Линия описывается математически как единый объект, и потому объем данных для отображения объекта средствами векторной графики существенно меньше, чем в растровой графике. Линия – элементарный </a:t>
            </a:r>
            <a:r>
              <a:rPr lang="ru-RU" sz="2400" i="1"/>
              <a:t>объект</a:t>
            </a:r>
            <a:r>
              <a:rPr lang="ru-RU" sz="2400"/>
              <a:t> векторной графики.</a:t>
            </a:r>
          </a:p>
          <a:p>
            <a:pPr algn="just">
              <a:lnSpc>
                <a:spcPct val="80000"/>
              </a:lnSpc>
            </a:pPr>
            <a:r>
              <a:rPr lang="ru-RU" sz="2400"/>
              <a:t>Как и любой объект, линия обладает свойствами: формой (прямая, кривая), толщиной, цветом, начертанием (сплошная, пунктирная). </a:t>
            </a:r>
          </a:p>
        </p:txBody>
      </p:sp>
      <p:sp>
        <p:nvSpPr>
          <p:cNvPr id="15367" name="Line 7"/>
          <p:cNvSpPr>
            <a:spLocks noChangeShapeType="1"/>
          </p:cNvSpPr>
          <p:nvPr/>
        </p:nvSpPr>
        <p:spPr bwMode="auto">
          <a:xfrm>
            <a:off x="1547813" y="5229225"/>
            <a:ext cx="61198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368" name="Rectangle 8"/>
          <p:cNvSpPr>
            <a:spLocks noChangeArrowheads="1"/>
          </p:cNvSpPr>
          <p:nvPr/>
        </p:nvSpPr>
        <p:spPr bwMode="auto">
          <a:xfrm>
            <a:off x="395288" y="260350"/>
            <a:ext cx="82296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80000"/>
              </a:lnSpc>
              <a:spcBef>
                <a:spcPct val="20000"/>
              </a:spcBef>
            </a:pPr>
            <a:r>
              <a:rPr lang="ru-RU" sz="2400"/>
              <a:t>Векторное изображение</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468313" y="333375"/>
            <a:ext cx="8229600" cy="3167063"/>
          </a:xfrm>
        </p:spPr>
        <p:txBody>
          <a:bodyPr/>
          <a:lstStyle/>
          <a:p>
            <a:pPr algn="just">
              <a:lnSpc>
                <a:spcPct val="80000"/>
              </a:lnSpc>
            </a:pPr>
            <a:r>
              <a:rPr lang="ru-RU" sz="2400"/>
              <a:t> </a:t>
            </a:r>
            <a:r>
              <a:rPr lang="ru-RU" sz="2400" i="1"/>
              <a:t>Замкнутые линии приобретают свойство заполнения. Охватываемое ими пространство может быть заполнено другими объектами (текстуры, карты) или выбранным цветом. Простейшая незамкнутая линия ограничена двумя точками, именуемыми узлами. Узлы также имеют свойства, параметры которых влияют на форму конца линии и характер сопряжения с другими объектами. Все прочие объекты векторной графики составляются из линий.</a:t>
            </a:r>
            <a:r>
              <a:rPr lang="ru-RU" sz="2400"/>
              <a:t> </a:t>
            </a:r>
          </a:p>
        </p:txBody>
      </p:sp>
      <p:sp>
        <p:nvSpPr>
          <p:cNvPr id="21509" name="Rectangle 5"/>
          <p:cNvSpPr>
            <a:spLocks noChangeArrowheads="1"/>
          </p:cNvSpPr>
          <p:nvPr/>
        </p:nvSpPr>
        <p:spPr bwMode="auto">
          <a:xfrm>
            <a:off x="1692275" y="4365625"/>
            <a:ext cx="1008063" cy="7921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1510" name="Rectangle 6" descr="Белый мрамор"/>
          <p:cNvSpPr>
            <a:spLocks noChangeArrowheads="1"/>
          </p:cNvSpPr>
          <p:nvPr/>
        </p:nvSpPr>
        <p:spPr bwMode="auto">
          <a:xfrm>
            <a:off x="3708400" y="3573463"/>
            <a:ext cx="1728788" cy="1295400"/>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1512" name="Line 8"/>
          <p:cNvSpPr>
            <a:spLocks noChangeShapeType="1"/>
          </p:cNvSpPr>
          <p:nvPr/>
        </p:nvSpPr>
        <p:spPr bwMode="auto">
          <a:xfrm>
            <a:off x="3995738" y="5734050"/>
            <a:ext cx="3024187"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468313" y="404813"/>
            <a:ext cx="8229600" cy="2160587"/>
          </a:xfrm>
        </p:spPr>
        <p:txBody>
          <a:bodyPr/>
          <a:lstStyle/>
          <a:p>
            <a:pPr algn="just">
              <a:lnSpc>
                <a:spcPct val="80000"/>
              </a:lnSpc>
            </a:pPr>
            <a:r>
              <a:rPr lang="ru-RU" sz="2800"/>
              <a:t> Например, куб можно составить из шести связанных прямоугольников, каждый из которых, в свою очередь, образован четырьмя связанными линиями. Возможно, представить куб и как двенадцать связанных линий, образующих ребра. </a:t>
            </a:r>
          </a:p>
        </p:txBody>
      </p:sp>
      <p:sp>
        <p:nvSpPr>
          <p:cNvPr id="16388" name="AutoShape 4"/>
          <p:cNvSpPr>
            <a:spLocks noChangeArrowheads="1"/>
          </p:cNvSpPr>
          <p:nvPr/>
        </p:nvSpPr>
        <p:spPr bwMode="auto">
          <a:xfrm>
            <a:off x="2484438" y="3429000"/>
            <a:ext cx="2592387" cy="2305050"/>
          </a:xfrm>
          <a:prstGeom prst="cube">
            <a:avLst>
              <a:gd name="adj" fmla="val 25000"/>
            </a:avLst>
          </a:prstGeom>
          <a:solidFill>
            <a:schemeClr val="accent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468313" y="333375"/>
            <a:ext cx="8229600" cy="2374900"/>
          </a:xfrm>
        </p:spPr>
        <p:txBody>
          <a:bodyPr/>
          <a:lstStyle/>
          <a:p>
            <a:pPr>
              <a:lnSpc>
                <a:spcPct val="80000"/>
              </a:lnSpc>
            </a:pPr>
            <a:r>
              <a:rPr lang="ru-RU" sz="2000"/>
              <a:t>Компьютер хранит элементы изображения (линии, кривые, фигуры) в виде математических формул. При открытии файла программа прорисовывает элементы изображения по их математическим формулам (уравнениям).</a:t>
            </a:r>
            <a:endParaRPr lang="ru-RU" sz="2000" b="1"/>
          </a:p>
          <a:p>
            <a:pPr>
              <a:lnSpc>
                <a:spcPct val="80000"/>
              </a:lnSpc>
            </a:pPr>
            <a:r>
              <a:rPr lang="ru-RU" sz="2000" b="1"/>
              <a:t>Точка.</a:t>
            </a:r>
            <a:r>
              <a:rPr lang="ru-RU" sz="2000"/>
              <a:t> Этот объект на плоскости представляется двумя числами </a:t>
            </a:r>
            <a:r>
              <a:rPr lang="ru-RU" sz="2000" i="1"/>
              <a:t>(х, у),</a:t>
            </a:r>
            <a:r>
              <a:rPr lang="ru-RU" sz="2000"/>
              <a:t> указывающими его положение относительно начала координат.</a:t>
            </a:r>
            <a:endParaRPr lang="ru-RU" sz="2000" b="1"/>
          </a:p>
          <a:p>
            <a:pPr>
              <a:lnSpc>
                <a:spcPct val="80000"/>
              </a:lnSpc>
            </a:pPr>
            <a:r>
              <a:rPr lang="ru-RU" sz="2000" b="1"/>
              <a:t>Прямая линия.</a:t>
            </a:r>
            <a:r>
              <a:rPr lang="ru-RU" sz="2000"/>
              <a:t> Ей соответствует уравнение </a:t>
            </a:r>
            <a:r>
              <a:rPr lang="en-US" sz="2000" i="1"/>
              <a:t>y</a:t>
            </a:r>
            <a:r>
              <a:rPr lang="ru-RU" sz="2000" i="1"/>
              <a:t>=</a:t>
            </a:r>
            <a:r>
              <a:rPr lang="en-US" sz="2000" i="1"/>
              <a:t>kx</a:t>
            </a:r>
            <a:r>
              <a:rPr lang="ru-RU" sz="2000" i="1"/>
              <a:t>+</a:t>
            </a:r>
            <a:r>
              <a:rPr lang="en-US" sz="2000" i="1"/>
              <a:t>b</a:t>
            </a:r>
            <a:r>
              <a:rPr lang="ru-RU" sz="2000" i="1"/>
              <a:t>.</a:t>
            </a:r>
            <a:r>
              <a:rPr lang="ru-RU" sz="2000"/>
              <a:t> </a:t>
            </a:r>
          </a:p>
        </p:txBody>
      </p:sp>
      <p:sp>
        <p:nvSpPr>
          <p:cNvPr id="22533" name="Line 5"/>
          <p:cNvSpPr>
            <a:spLocks noChangeShapeType="1"/>
          </p:cNvSpPr>
          <p:nvPr/>
        </p:nvSpPr>
        <p:spPr bwMode="auto">
          <a:xfrm>
            <a:off x="3563938" y="3429000"/>
            <a:ext cx="3024187"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534" name="Oval 6"/>
          <p:cNvSpPr>
            <a:spLocks noChangeArrowheads="1"/>
          </p:cNvSpPr>
          <p:nvPr/>
        </p:nvSpPr>
        <p:spPr bwMode="auto">
          <a:xfrm>
            <a:off x="1908175" y="3500438"/>
            <a:ext cx="73025"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2535" name="Rectangle 7"/>
          <p:cNvSpPr>
            <a:spLocks noChangeArrowheads="1"/>
          </p:cNvSpPr>
          <p:nvPr/>
        </p:nvSpPr>
        <p:spPr bwMode="auto">
          <a:xfrm>
            <a:off x="1403350" y="3860800"/>
            <a:ext cx="10080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80000"/>
              </a:lnSpc>
              <a:spcBef>
                <a:spcPct val="20000"/>
              </a:spcBef>
            </a:pPr>
            <a:r>
              <a:rPr lang="ru-RU" sz="2000"/>
              <a:t>точка</a:t>
            </a:r>
          </a:p>
        </p:txBody>
      </p:sp>
      <p:sp>
        <p:nvSpPr>
          <p:cNvPr id="22536" name="Rectangle 8"/>
          <p:cNvSpPr>
            <a:spLocks noChangeArrowheads="1"/>
          </p:cNvSpPr>
          <p:nvPr/>
        </p:nvSpPr>
        <p:spPr bwMode="auto">
          <a:xfrm>
            <a:off x="4716463" y="3860800"/>
            <a:ext cx="1008062"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80000"/>
              </a:lnSpc>
              <a:spcBef>
                <a:spcPct val="20000"/>
              </a:spcBef>
            </a:pPr>
            <a:r>
              <a:rPr lang="ru-RU" sz="2000"/>
              <a:t>линия</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68313" y="333375"/>
            <a:ext cx="8229600" cy="1943100"/>
          </a:xfrm>
        </p:spPr>
        <p:txBody>
          <a:bodyPr/>
          <a:lstStyle/>
          <a:p>
            <a:pPr algn="just">
              <a:lnSpc>
                <a:spcPct val="80000"/>
              </a:lnSpc>
            </a:pPr>
            <a:r>
              <a:rPr lang="ru-RU" sz="2000" b="1"/>
              <a:t>Кривая второго порядка.</a:t>
            </a:r>
            <a:r>
              <a:rPr lang="ru-RU" sz="2000"/>
              <a:t> К этому классу кривых относятся параболы, гиперболы, эллипсы, окружности, то есть все линии, уравнения которых содержат степени не выше второй. Кривая второго порядка не имеет </a:t>
            </a:r>
            <a:r>
              <a:rPr lang="ru-RU" sz="2000" i="1"/>
              <a:t>точек перегиба.</a:t>
            </a:r>
            <a:r>
              <a:rPr lang="ru-RU" sz="2000"/>
              <a:t> Прямые линии являются всего лишь частным случаем кривых второго порядка. Формула кривой второго порядка в общем виде может выглядеть, например, так: </a:t>
            </a:r>
          </a:p>
        </p:txBody>
      </p:sp>
      <p:sp>
        <p:nvSpPr>
          <p:cNvPr id="23556" name="Oval 4"/>
          <p:cNvSpPr>
            <a:spLocks noChangeArrowheads="1"/>
          </p:cNvSpPr>
          <p:nvPr/>
        </p:nvSpPr>
        <p:spPr bwMode="auto">
          <a:xfrm>
            <a:off x="6227763" y="2708275"/>
            <a:ext cx="1079500" cy="10556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3557" name="Rectangle 5"/>
          <p:cNvSpPr>
            <a:spLocks noChangeArrowheads="1"/>
          </p:cNvSpPr>
          <p:nvPr/>
        </p:nvSpPr>
        <p:spPr bwMode="auto">
          <a:xfrm>
            <a:off x="5795963" y="4005263"/>
            <a:ext cx="2087562"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80000"/>
              </a:lnSpc>
              <a:spcBef>
                <a:spcPct val="20000"/>
              </a:spcBef>
            </a:pPr>
            <a:r>
              <a:rPr lang="ru-RU" sz="2000"/>
              <a:t>Окружность</a:t>
            </a:r>
          </a:p>
        </p:txBody>
      </p:sp>
      <p:sp>
        <p:nvSpPr>
          <p:cNvPr id="23558" name="Rectangle 6"/>
          <p:cNvSpPr>
            <a:spLocks noChangeArrowheads="1"/>
          </p:cNvSpPr>
          <p:nvPr/>
        </p:nvSpPr>
        <p:spPr bwMode="auto">
          <a:xfrm>
            <a:off x="1619250" y="4149725"/>
            <a:ext cx="17272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80000"/>
              </a:lnSpc>
              <a:spcBef>
                <a:spcPct val="20000"/>
              </a:spcBef>
            </a:pPr>
            <a:r>
              <a:rPr lang="ru-RU" sz="2000"/>
              <a:t>Эллипс</a:t>
            </a:r>
          </a:p>
        </p:txBody>
      </p:sp>
      <p:sp>
        <p:nvSpPr>
          <p:cNvPr id="23559" name="Oval 7"/>
          <p:cNvSpPr>
            <a:spLocks noChangeArrowheads="1"/>
          </p:cNvSpPr>
          <p:nvPr/>
        </p:nvSpPr>
        <p:spPr bwMode="auto">
          <a:xfrm>
            <a:off x="1258888" y="2708275"/>
            <a:ext cx="2447925" cy="11525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3560" name="Rectangle 8"/>
          <p:cNvSpPr>
            <a:spLocks noChangeArrowheads="1"/>
          </p:cNvSpPr>
          <p:nvPr/>
        </p:nvSpPr>
        <p:spPr bwMode="auto">
          <a:xfrm>
            <a:off x="2771775" y="5157788"/>
            <a:ext cx="41052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80000"/>
              </a:lnSpc>
              <a:spcBef>
                <a:spcPct val="20000"/>
              </a:spcBef>
            </a:pPr>
            <a:r>
              <a:rPr lang="en-US" sz="2000" i="1"/>
              <a:t>x</a:t>
            </a:r>
            <a:r>
              <a:rPr lang="en-US" sz="2000" i="1" baseline="30000"/>
              <a:t>2</a:t>
            </a:r>
            <a:r>
              <a:rPr lang="en-US" sz="2000" i="1"/>
              <a:t>+a1y</a:t>
            </a:r>
            <a:r>
              <a:rPr lang="en-US" sz="2000" i="1" baseline="30000"/>
              <a:t>2</a:t>
            </a:r>
            <a:r>
              <a:rPr lang="en-US" sz="2000" i="1"/>
              <a:t>+a2xy+a3x+a4y+a5=0</a:t>
            </a:r>
            <a:r>
              <a:rPr lang="ru-RU" sz="200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468313" y="333375"/>
            <a:ext cx="8229600" cy="3024188"/>
          </a:xfrm>
        </p:spPr>
        <p:txBody>
          <a:bodyPr/>
          <a:lstStyle/>
          <a:p>
            <a:pPr algn="just">
              <a:lnSpc>
                <a:spcPct val="80000"/>
              </a:lnSpc>
            </a:pPr>
            <a:r>
              <a:rPr lang="ru-RU" sz="1800" b="1"/>
              <a:t>Кривая третьего порядка.</a:t>
            </a:r>
            <a:r>
              <a:rPr lang="ru-RU" sz="1800"/>
              <a:t> Отличие этих кривых от кривых второго порядка состоит в возможном наличии точки перегиба. Например, график функции </a:t>
            </a:r>
            <a:r>
              <a:rPr lang="ru-RU" sz="1800" i="1"/>
              <a:t>у</a:t>
            </a:r>
            <a:r>
              <a:rPr lang="ru-RU" sz="1800"/>
              <a:t> = </a:t>
            </a:r>
            <a:r>
              <a:rPr lang="ru-RU" sz="1800" i="1"/>
              <a:t>x</a:t>
            </a:r>
            <a:r>
              <a:rPr lang="ru-RU" sz="1800"/>
              <a:t>3 имеет точку перегиба в начале координат. Именно эта особенность позволяет сделать кривые третьего порядка основой отображения природных объектов в векторной графике. </a:t>
            </a:r>
          </a:p>
          <a:p>
            <a:pPr algn="just">
              <a:lnSpc>
                <a:spcPct val="80000"/>
              </a:lnSpc>
              <a:buFontTx/>
              <a:buNone/>
            </a:pPr>
            <a:endParaRPr lang="ru-RU" sz="1800"/>
          </a:p>
          <a:p>
            <a:pPr algn="just">
              <a:lnSpc>
                <a:spcPct val="80000"/>
              </a:lnSpc>
            </a:pPr>
            <a:r>
              <a:rPr lang="ru-RU" sz="1800" b="1"/>
              <a:t>Кривые Безье.</a:t>
            </a:r>
            <a:r>
              <a:rPr lang="ru-RU" sz="1800"/>
              <a:t> Это особый, упрощенный вид кривых третьего порядка Метод построения кривой Безье </a:t>
            </a:r>
            <a:r>
              <a:rPr lang="ru-RU" sz="1800" i="1"/>
              <a:t>(Bezier)</a:t>
            </a:r>
            <a:r>
              <a:rPr lang="ru-RU" sz="1800"/>
              <a:t> основан на использовании пары касательных, проведенных к отрезку линии в ее окончаниях. Отрезки кривых Безье описываются восемью параметрами, поэтому работать с ними удобнее. На форму линии влияет угол наклона касательной и длина ее отрезка. Таким образом, касательные играют роль виртуальных “рычагов”, с помощью которых управляют кривой. </a:t>
            </a:r>
          </a:p>
        </p:txBody>
      </p:sp>
      <p:sp>
        <p:nvSpPr>
          <p:cNvPr id="24580" name="Rectangle 4"/>
          <p:cNvSpPr>
            <a:spLocks noChangeArrowheads="1"/>
          </p:cNvSpPr>
          <p:nvPr/>
        </p:nvSpPr>
        <p:spPr bwMode="auto">
          <a:xfrm>
            <a:off x="4643438" y="5300663"/>
            <a:ext cx="18002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80000"/>
              </a:lnSpc>
              <a:spcBef>
                <a:spcPct val="20000"/>
              </a:spcBef>
            </a:pPr>
            <a:r>
              <a:rPr lang="ru-RU" sz="2000"/>
              <a:t>Кривая Безье</a:t>
            </a:r>
          </a:p>
        </p:txBody>
      </p:sp>
      <p:sp>
        <p:nvSpPr>
          <p:cNvPr id="24581" name="Rectangle 5"/>
          <p:cNvSpPr>
            <a:spLocks noChangeArrowheads="1"/>
          </p:cNvSpPr>
          <p:nvPr/>
        </p:nvSpPr>
        <p:spPr bwMode="auto">
          <a:xfrm>
            <a:off x="1908175" y="5302250"/>
            <a:ext cx="23050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80000"/>
              </a:lnSpc>
              <a:spcBef>
                <a:spcPct val="20000"/>
              </a:spcBef>
            </a:pPr>
            <a:r>
              <a:rPr lang="ru-RU" sz="2000"/>
              <a:t>Кривая третьего порядка</a:t>
            </a:r>
          </a:p>
        </p:txBody>
      </p:sp>
      <p:sp>
        <p:nvSpPr>
          <p:cNvPr id="24583" name="Rectangle 7"/>
          <p:cNvSpPr>
            <a:spLocks noChangeArrowheads="1"/>
          </p:cNvSpPr>
          <p:nvPr/>
        </p:nvSpPr>
        <p:spPr bwMode="auto">
          <a:xfrm>
            <a:off x="1403350" y="6092825"/>
            <a:ext cx="61198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80000"/>
              </a:lnSpc>
              <a:spcBef>
                <a:spcPct val="20000"/>
              </a:spcBef>
            </a:pPr>
            <a:r>
              <a:rPr lang="en-US" i="1"/>
              <a:t>x</a:t>
            </a:r>
            <a:r>
              <a:rPr lang="en-US" i="1" baseline="30000"/>
              <a:t>3</a:t>
            </a:r>
            <a:r>
              <a:rPr lang="en-US" i="1"/>
              <a:t>+a1y</a:t>
            </a:r>
            <a:r>
              <a:rPr lang="en-US" i="1" baseline="30000"/>
              <a:t>3</a:t>
            </a:r>
            <a:r>
              <a:rPr lang="en-US" i="1"/>
              <a:t>+a2x</a:t>
            </a:r>
            <a:r>
              <a:rPr lang="en-US" i="1" baseline="30000"/>
              <a:t>2</a:t>
            </a:r>
            <a:r>
              <a:rPr lang="en-US" i="1"/>
              <a:t>y+a3xy</a:t>
            </a:r>
            <a:r>
              <a:rPr lang="en-US" i="1" baseline="30000"/>
              <a:t>2</a:t>
            </a:r>
            <a:r>
              <a:rPr lang="en-US" i="1"/>
              <a:t>+a4x</a:t>
            </a:r>
            <a:r>
              <a:rPr lang="en-US" i="1" baseline="30000"/>
              <a:t>2</a:t>
            </a:r>
            <a:r>
              <a:rPr lang="en-US" i="1"/>
              <a:t>+a5y</a:t>
            </a:r>
            <a:r>
              <a:rPr lang="en-US" i="1" baseline="30000"/>
              <a:t>2</a:t>
            </a:r>
            <a:r>
              <a:rPr lang="en-US" i="1"/>
              <a:t>+a6xy+a7x+a8y+a9=0</a:t>
            </a:r>
            <a:r>
              <a:rPr lang="ru-RU"/>
              <a:t>  </a:t>
            </a:r>
          </a:p>
        </p:txBody>
      </p:sp>
      <p:sp>
        <p:nvSpPr>
          <p:cNvPr id="24585" name="Rectangle 9"/>
          <p:cNvSpPr>
            <a:spLocks noChangeArrowheads="1"/>
          </p:cNvSpPr>
          <p:nvPr/>
        </p:nvSpPr>
        <p:spPr bwMode="auto">
          <a:xfrm>
            <a:off x="5686425" y="3048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24584" name="Picture 8" descr="Рис"/>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68538" y="3429000"/>
            <a:ext cx="3960812" cy="1806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3239 растр"/>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5" name="WordArt 5"/>
          <p:cNvSpPr>
            <a:spLocks noChangeArrowheads="1" noChangeShapeType="1" noTextEdit="1"/>
          </p:cNvSpPr>
          <p:nvPr/>
        </p:nvSpPr>
        <p:spPr bwMode="auto">
          <a:xfrm>
            <a:off x="4284663" y="692150"/>
            <a:ext cx="4171950" cy="117792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pPr algn="ctr"/>
            <a:r>
              <a:rPr lang="ru-RU" sz="3600" kern="10">
                <a:ln w="9525">
                  <a:solidFill>
                    <a:srgbClr val="000000"/>
                  </a:solidFill>
                  <a:round/>
                  <a:headEnd/>
                  <a:tailEnd/>
                </a:ln>
                <a:solidFill>
                  <a:srgbClr val="FF3300"/>
                </a:solidFill>
                <a:latin typeface="Arial"/>
                <a:cs typeface="Arial"/>
              </a:rPr>
              <a:t>Растровая графика</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5768975" y="289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25604" name="Picture 4" descr="Векторная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0113" y="476250"/>
            <a:ext cx="2295525" cy="1733550"/>
          </a:xfrm>
          <a:prstGeom prst="rect">
            <a:avLst/>
          </a:prstGeom>
          <a:noFill/>
          <a:extLst>
            <a:ext uri="{909E8E84-426E-40DD-AFC4-6F175D3DCCD1}">
              <a14:hiddenFill xmlns:a14="http://schemas.microsoft.com/office/drawing/2010/main">
                <a:solidFill>
                  <a:srgbClr val="FFFFFF"/>
                </a:solidFill>
              </a14:hiddenFill>
            </a:ext>
          </a:extLst>
        </p:spPr>
      </p:pic>
      <p:sp>
        <p:nvSpPr>
          <p:cNvPr id="25607" name="Rectangle 7"/>
          <p:cNvSpPr>
            <a:spLocks noChangeArrowheads="1"/>
          </p:cNvSpPr>
          <p:nvPr/>
        </p:nvSpPr>
        <p:spPr bwMode="auto">
          <a:xfrm>
            <a:off x="6619875" y="272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25606" name="Picture 6" descr="Векторное масштаб"/>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9338" y="476250"/>
            <a:ext cx="2257425" cy="1695450"/>
          </a:xfrm>
          <a:prstGeom prst="rect">
            <a:avLst/>
          </a:prstGeom>
          <a:noFill/>
          <a:extLst>
            <a:ext uri="{909E8E84-426E-40DD-AFC4-6F175D3DCCD1}">
              <a14:hiddenFill xmlns:a14="http://schemas.microsoft.com/office/drawing/2010/main">
                <a:solidFill>
                  <a:srgbClr val="FFFFFF"/>
                </a:solidFill>
              </a14:hiddenFill>
            </a:ext>
          </a:extLst>
        </p:spPr>
      </p:pic>
      <p:sp>
        <p:nvSpPr>
          <p:cNvPr id="25608" name="Freeform 8"/>
          <p:cNvSpPr>
            <a:spLocks/>
          </p:cNvSpPr>
          <p:nvPr/>
        </p:nvSpPr>
        <p:spPr bwMode="auto">
          <a:xfrm>
            <a:off x="3998913" y="4648200"/>
            <a:ext cx="1457325" cy="1277938"/>
          </a:xfrm>
          <a:custGeom>
            <a:avLst/>
            <a:gdLst>
              <a:gd name="T0" fmla="*/ 22 w 1096"/>
              <a:gd name="T1" fmla="*/ 188 h 1336"/>
              <a:gd name="T2" fmla="*/ 70 w 1096"/>
              <a:gd name="T3" fmla="*/ 1067 h 1336"/>
              <a:gd name="T4" fmla="*/ 335 w 1096"/>
              <a:gd name="T5" fmla="*/ 1072 h 1336"/>
              <a:gd name="T6" fmla="*/ 335 w 1096"/>
              <a:gd name="T7" fmla="*/ 1099 h 1336"/>
              <a:gd name="T8" fmla="*/ 0 w 1096"/>
              <a:gd name="T9" fmla="*/ 1131 h 1336"/>
              <a:gd name="T10" fmla="*/ 0 w 1096"/>
              <a:gd name="T11" fmla="*/ 1228 h 1336"/>
              <a:gd name="T12" fmla="*/ 275 w 1096"/>
              <a:gd name="T13" fmla="*/ 1336 h 1336"/>
              <a:gd name="T14" fmla="*/ 1031 w 1096"/>
              <a:gd name="T15" fmla="*/ 1174 h 1336"/>
              <a:gd name="T16" fmla="*/ 1031 w 1096"/>
              <a:gd name="T17" fmla="*/ 1115 h 1336"/>
              <a:gd name="T18" fmla="*/ 794 w 1096"/>
              <a:gd name="T19" fmla="*/ 1072 h 1336"/>
              <a:gd name="T20" fmla="*/ 794 w 1096"/>
              <a:gd name="T21" fmla="*/ 1025 h 1336"/>
              <a:gd name="T22" fmla="*/ 1068 w 1096"/>
              <a:gd name="T23" fmla="*/ 927 h 1336"/>
              <a:gd name="T24" fmla="*/ 1096 w 1096"/>
              <a:gd name="T25" fmla="*/ 21 h 1336"/>
              <a:gd name="T26" fmla="*/ 195 w 1096"/>
              <a:gd name="T27" fmla="*/ 0 h 1336"/>
              <a:gd name="T28" fmla="*/ 22 w 1096"/>
              <a:gd name="T29" fmla="*/ 188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6" h="1336">
                <a:moveTo>
                  <a:pt x="22" y="188"/>
                </a:moveTo>
                <a:lnTo>
                  <a:pt x="70" y="1067"/>
                </a:lnTo>
                <a:lnTo>
                  <a:pt x="335" y="1072"/>
                </a:lnTo>
                <a:lnTo>
                  <a:pt x="335" y="1099"/>
                </a:lnTo>
                <a:lnTo>
                  <a:pt x="0" y="1131"/>
                </a:lnTo>
                <a:lnTo>
                  <a:pt x="0" y="1228"/>
                </a:lnTo>
                <a:lnTo>
                  <a:pt x="275" y="1336"/>
                </a:lnTo>
                <a:lnTo>
                  <a:pt x="1031" y="1174"/>
                </a:lnTo>
                <a:lnTo>
                  <a:pt x="1031" y="1115"/>
                </a:lnTo>
                <a:lnTo>
                  <a:pt x="794" y="1072"/>
                </a:lnTo>
                <a:lnTo>
                  <a:pt x="794" y="1025"/>
                </a:lnTo>
                <a:lnTo>
                  <a:pt x="1068" y="927"/>
                </a:lnTo>
                <a:lnTo>
                  <a:pt x="1096" y="21"/>
                </a:lnTo>
                <a:lnTo>
                  <a:pt x="195" y="0"/>
                </a:lnTo>
                <a:lnTo>
                  <a:pt x="22" y="188"/>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09" name="Freeform 9"/>
          <p:cNvSpPr>
            <a:spLocks/>
          </p:cNvSpPr>
          <p:nvPr/>
        </p:nvSpPr>
        <p:spPr bwMode="auto">
          <a:xfrm>
            <a:off x="4195763" y="5073650"/>
            <a:ext cx="1284287" cy="365125"/>
          </a:xfrm>
          <a:custGeom>
            <a:avLst/>
            <a:gdLst>
              <a:gd name="T0" fmla="*/ 5 w 966"/>
              <a:gd name="T1" fmla="*/ 150 h 381"/>
              <a:gd name="T2" fmla="*/ 0 w 966"/>
              <a:gd name="T3" fmla="*/ 226 h 381"/>
              <a:gd name="T4" fmla="*/ 372 w 966"/>
              <a:gd name="T5" fmla="*/ 381 h 381"/>
              <a:gd name="T6" fmla="*/ 944 w 966"/>
              <a:gd name="T7" fmla="*/ 214 h 381"/>
              <a:gd name="T8" fmla="*/ 966 w 966"/>
              <a:gd name="T9" fmla="*/ 43 h 381"/>
              <a:gd name="T10" fmla="*/ 836 w 966"/>
              <a:gd name="T11" fmla="*/ 0 h 381"/>
              <a:gd name="T12" fmla="*/ 5 w 966"/>
              <a:gd name="T13" fmla="*/ 150 h 381"/>
            </a:gdLst>
            <a:ahLst/>
            <a:cxnLst>
              <a:cxn ang="0">
                <a:pos x="T0" y="T1"/>
              </a:cxn>
              <a:cxn ang="0">
                <a:pos x="T2" y="T3"/>
              </a:cxn>
              <a:cxn ang="0">
                <a:pos x="T4" y="T5"/>
              </a:cxn>
              <a:cxn ang="0">
                <a:pos x="T6" y="T7"/>
              </a:cxn>
              <a:cxn ang="0">
                <a:pos x="T8" y="T9"/>
              </a:cxn>
              <a:cxn ang="0">
                <a:pos x="T10" y="T11"/>
              </a:cxn>
              <a:cxn ang="0">
                <a:pos x="T12" y="T13"/>
              </a:cxn>
            </a:cxnLst>
            <a:rect l="0" t="0" r="r" b="b"/>
            <a:pathLst>
              <a:path w="966" h="381">
                <a:moveTo>
                  <a:pt x="5" y="150"/>
                </a:moveTo>
                <a:lnTo>
                  <a:pt x="0" y="226"/>
                </a:lnTo>
                <a:lnTo>
                  <a:pt x="372" y="381"/>
                </a:lnTo>
                <a:lnTo>
                  <a:pt x="944" y="214"/>
                </a:lnTo>
                <a:lnTo>
                  <a:pt x="966" y="43"/>
                </a:lnTo>
                <a:lnTo>
                  <a:pt x="836" y="0"/>
                </a:lnTo>
                <a:lnTo>
                  <a:pt x="5" y="15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10" name="Freeform 10"/>
          <p:cNvSpPr>
            <a:spLocks/>
          </p:cNvSpPr>
          <p:nvPr/>
        </p:nvSpPr>
        <p:spPr bwMode="auto">
          <a:xfrm>
            <a:off x="4100513" y="4667250"/>
            <a:ext cx="1339850" cy="963613"/>
          </a:xfrm>
          <a:custGeom>
            <a:avLst/>
            <a:gdLst>
              <a:gd name="T0" fmla="*/ 948 w 1008"/>
              <a:gd name="T1" fmla="*/ 822 h 1006"/>
              <a:gd name="T2" fmla="*/ 977 w 1008"/>
              <a:gd name="T3" fmla="*/ 49 h 1006"/>
              <a:gd name="T4" fmla="*/ 184 w 1008"/>
              <a:gd name="T5" fmla="*/ 38 h 1006"/>
              <a:gd name="T6" fmla="*/ 205 w 1008"/>
              <a:gd name="T7" fmla="*/ 881 h 1006"/>
              <a:gd name="T8" fmla="*/ 201 w 1008"/>
              <a:gd name="T9" fmla="*/ 885 h 1006"/>
              <a:gd name="T10" fmla="*/ 191 w 1008"/>
              <a:gd name="T11" fmla="*/ 889 h 1006"/>
              <a:gd name="T12" fmla="*/ 182 w 1008"/>
              <a:gd name="T13" fmla="*/ 890 h 1006"/>
              <a:gd name="T14" fmla="*/ 177 w 1008"/>
              <a:gd name="T15" fmla="*/ 888 h 1006"/>
              <a:gd name="T16" fmla="*/ 140 w 1008"/>
              <a:gd name="T17" fmla="*/ 61 h 1006"/>
              <a:gd name="T18" fmla="*/ 23 w 1008"/>
              <a:gd name="T19" fmla="*/ 167 h 1006"/>
              <a:gd name="T20" fmla="*/ 27 w 1008"/>
              <a:gd name="T21" fmla="*/ 291 h 1006"/>
              <a:gd name="T22" fmla="*/ 36 w 1008"/>
              <a:gd name="T23" fmla="*/ 565 h 1006"/>
              <a:gd name="T24" fmla="*/ 46 w 1008"/>
              <a:gd name="T25" fmla="*/ 841 h 1006"/>
              <a:gd name="T26" fmla="*/ 52 w 1008"/>
              <a:gd name="T27" fmla="*/ 970 h 1006"/>
              <a:gd name="T28" fmla="*/ 69 w 1008"/>
              <a:gd name="T29" fmla="*/ 963 h 1006"/>
              <a:gd name="T30" fmla="*/ 87 w 1008"/>
              <a:gd name="T31" fmla="*/ 955 h 1006"/>
              <a:gd name="T32" fmla="*/ 108 w 1008"/>
              <a:gd name="T33" fmla="*/ 947 h 1006"/>
              <a:gd name="T34" fmla="*/ 128 w 1008"/>
              <a:gd name="T35" fmla="*/ 939 h 1006"/>
              <a:gd name="T36" fmla="*/ 146 w 1008"/>
              <a:gd name="T37" fmla="*/ 932 h 1006"/>
              <a:gd name="T38" fmla="*/ 161 w 1008"/>
              <a:gd name="T39" fmla="*/ 926 h 1006"/>
              <a:gd name="T40" fmla="*/ 170 w 1008"/>
              <a:gd name="T41" fmla="*/ 923 h 1006"/>
              <a:gd name="T42" fmla="*/ 175 w 1008"/>
              <a:gd name="T43" fmla="*/ 923 h 1006"/>
              <a:gd name="T44" fmla="*/ 159 w 1008"/>
              <a:gd name="T45" fmla="*/ 934 h 1006"/>
              <a:gd name="T46" fmla="*/ 142 w 1008"/>
              <a:gd name="T47" fmla="*/ 946 h 1006"/>
              <a:gd name="T48" fmla="*/ 124 w 1008"/>
              <a:gd name="T49" fmla="*/ 955 h 1006"/>
              <a:gd name="T50" fmla="*/ 104 w 1008"/>
              <a:gd name="T51" fmla="*/ 966 h 1006"/>
              <a:gd name="T52" fmla="*/ 85 w 1008"/>
              <a:gd name="T53" fmla="*/ 976 h 1006"/>
              <a:gd name="T54" fmla="*/ 66 w 1008"/>
              <a:gd name="T55" fmla="*/ 985 h 1006"/>
              <a:gd name="T56" fmla="*/ 48 w 1008"/>
              <a:gd name="T57" fmla="*/ 996 h 1006"/>
              <a:gd name="T58" fmla="*/ 31 w 1008"/>
              <a:gd name="T59" fmla="*/ 1006 h 1006"/>
              <a:gd name="T60" fmla="*/ 25 w 1008"/>
              <a:gd name="T61" fmla="*/ 970 h 1006"/>
              <a:gd name="T62" fmla="*/ 18 w 1008"/>
              <a:gd name="T63" fmla="*/ 877 h 1006"/>
              <a:gd name="T64" fmla="*/ 13 w 1008"/>
              <a:gd name="T65" fmla="*/ 746 h 1006"/>
              <a:gd name="T66" fmla="*/ 8 w 1008"/>
              <a:gd name="T67" fmla="*/ 594 h 1006"/>
              <a:gd name="T68" fmla="*/ 3 w 1008"/>
              <a:gd name="T69" fmla="*/ 441 h 1006"/>
              <a:gd name="T70" fmla="*/ 0 w 1008"/>
              <a:gd name="T71" fmla="*/ 302 h 1006"/>
              <a:gd name="T72" fmla="*/ 0 w 1008"/>
              <a:gd name="T73" fmla="*/ 197 h 1006"/>
              <a:gd name="T74" fmla="*/ 1 w 1008"/>
              <a:gd name="T75" fmla="*/ 145 h 1006"/>
              <a:gd name="T76" fmla="*/ 149 w 1008"/>
              <a:gd name="T77" fmla="*/ 0 h 1006"/>
              <a:gd name="T78" fmla="*/ 1008 w 1008"/>
              <a:gd name="T79" fmla="*/ 22 h 1006"/>
              <a:gd name="T80" fmla="*/ 1007 w 1008"/>
              <a:gd name="T81" fmla="*/ 57 h 1006"/>
              <a:gd name="T82" fmla="*/ 1002 w 1008"/>
              <a:gd name="T83" fmla="*/ 150 h 1006"/>
              <a:gd name="T84" fmla="*/ 997 w 1008"/>
              <a:gd name="T85" fmla="*/ 281 h 1006"/>
              <a:gd name="T86" fmla="*/ 990 w 1008"/>
              <a:gd name="T87" fmla="*/ 430 h 1006"/>
              <a:gd name="T88" fmla="*/ 983 w 1008"/>
              <a:gd name="T89" fmla="*/ 580 h 1006"/>
              <a:gd name="T90" fmla="*/ 977 w 1008"/>
              <a:gd name="T91" fmla="*/ 711 h 1006"/>
              <a:gd name="T92" fmla="*/ 973 w 1008"/>
              <a:gd name="T93" fmla="*/ 803 h 1006"/>
              <a:gd name="T94" fmla="*/ 970 w 1008"/>
              <a:gd name="T95" fmla="*/ 837 h 1006"/>
              <a:gd name="T96" fmla="*/ 948 w 1008"/>
              <a:gd name="T97" fmla="*/ 822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8" h="1006">
                <a:moveTo>
                  <a:pt x="948" y="822"/>
                </a:moveTo>
                <a:lnTo>
                  <a:pt x="977" y="49"/>
                </a:lnTo>
                <a:lnTo>
                  <a:pt x="184" y="38"/>
                </a:lnTo>
                <a:lnTo>
                  <a:pt x="205" y="881"/>
                </a:lnTo>
                <a:lnTo>
                  <a:pt x="201" y="885"/>
                </a:lnTo>
                <a:lnTo>
                  <a:pt x="191" y="889"/>
                </a:lnTo>
                <a:lnTo>
                  <a:pt x="182" y="890"/>
                </a:lnTo>
                <a:lnTo>
                  <a:pt x="177" y="888"/>
                </a:lnTo>
                <a:lnTo>
                  <a:pt x="140" y="61"/>
                </a:lnTo>
                <a:lnTo>
                  <a:pt x="23" y="167"/>
                </a:lnTo>
                <a:lnTo>
                  <a:pt x="27" y="291"/>
                </a:lnTo>
                <a:lnTo>
                  <a:pt x="36" y="565"/>
                </a:lnTo>
                <a:lnTo>
                  <a:pt x="46" y="841"/>
                </a:lnTo>
                <a:lnTo>
                  <a:pt x="52" y="970"/>
                </a:lnTo>
                <a:lnTo>
                  <a:pt x="69" y="963"/>
                </a:lnTo>
                <a:lnTo>
                  <a:pt x="87" y="955"/>
                </a:lnTo>
                <a:lnTo>
                  <a:pt x="108" y="947"/>
                </a:lnTo>
                <a:lnTo>
                  <a:pt x="128" y="939"/>
                </a:lnTo>
                <a:lnTo>
                  <a:pt x="146" y="932"/>
                </a:lnTo>
                <a:lnTo>
                  <a:pt x="161" y="926"/>
                </a:lnTo>
                <a:lnTo>
                  <a:pt x="170" y="923"/>
                </a:lnTo>
                <a:lnTo>
                  <a:pt x="175" y="923"/>
                </a:lnTo>
                <a:lnTo>
                  <a:pt x="159" y="934"/>
                </a:lnTo>
                <a:lnTo>
                  <a:pt x="142" y="946"/>
                </a:lnTo>
                <a:lnTo>
                  <a:pt x="124" y="955"/>
                </a:lnTo>
                <a:lnTo>
                  <a:pt x="104" y="966"/>
                </a:lnTo>
                <a:lnTo>
                  <a:pt x="85" y="976"/>
                </a:lnTo>
                <a:lnTo>
                  <a:pt x="66" y="985"/>
                </a:lnTo>
                <a:lnTo>
                  <a:pt x="48" y="996"/>
                </a:lnTo>
                <a:lnTo>
                  <a:pt x="31" y="1006"/>
                </a:lnTo>
                <a:lnTo>
                  <a:pt x="25" y="970"/>
                </a:lnTo>
                <a:lnTo>
                  <a:pt x="18" y="877"/>
                </a:lnTo>
                <a:lnTo>
                  <a:pt x="13" y="746"/>
                </a:lnTo>
                <a:lnTo>
                  <a:pt x="8" y="594"/>
                </a:lnTo>
                <a:lnTo>
                  <a:pt x="3" y="441"/>
                </a:lnTo>
                <a:lnTo>
                  <a:pt x="0" y="302"/>
                </a:lnTo>
                <a:lnTo>
                  <a:pt x="0" y="197"/>
                </a:lnTo>
                <a:lnTo>
                  <a:pt x="1" y="145"/>
                </a:lnTo>
                <a:lnTo>
                  <a:pt x="149" y="0"/>
                </a:lnTo>
                <a:lnTo>
                  <a:pt x="1008" y="22"/>
                </a:lnTo>
                <a:lnTo>
                  <a:pt x="1007" y="57"/>
                </a:lnTo>
                <a:lnTo>
                  <a:pt x="1002" y="150"/>
                </a:lnTo>
                <a:lnTo>
                  <a:pt x="997" y="281"/>
                </a:lnTo>
                <a:lnTo>
                  <a:pt x="990" y="430"/>
                </a:lnTo>
                <a:lnTo>
                  <a:pt x="983" y="580"/>
                </a:lnTo>
                <a:lnTo>
                  <a:pt x="977" y="711"/>
                </a:lnTo>
                <a:lnTo>
                  <a:pt x="973" y="803"/>
                </a:lnTo>
                <a:lnTo>
                  <a:pt x="970" y="837"/>
                </a:lnTo>
                <a:lnTo>
                  <a:pt x="948" y="8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11" name="Freeform 11"/>
          <p:cNvSpPr>
            <a:spLocks/>
          </p:cNvSpPr>
          <p:nvPr/>
        </p:nvSpPr>
        <p:spPr bwMode="auto">
          <a:xfrm>
            <a:off x="4508500" y="4743450"/>
            <a:ext cx="865188" cy="673100"/>
          </a:xfrm>
          <a:custGeom>
            <a:avLst/>
            <a:gdLst>
              <a:gd name="T0" fmla="*/ 651 w 651"/>
              <a:gd name="T1" fmla="*/ 3 h 704"/>
              <a:gd name="T2" fmla="*/ 651 w 651"/>
              <a:gd name="T3" fmla="*/ 108 h 704"/>
              <a:gd name="T4" fmla="*/ 651 w 651"/>
              <a:gd name="T5" fmla="*/ 336 h 704"/>
              <a:gd name="T6" fmla="*/ 647 w 651"/>
              <a:gd name="T7" fmla="*/ 567 h 704"/>
              <a:gd name="T8" fmla="*/ 638 w 651"/>
              <a:gd name="T9" fmla="*/ 673 h 704"/>
              <a:gd name="T10" fmla="*/ 632 w 651"/>
              <a:gd name="T11" fmla="*/ 673 h 704"/>
              <a:gd name="T12" fmla="*/ 616 w 651"/>
              <a:gd name="T13" fmla="*/ 674 h 704"/>
              <a:gd name="T14" fmla="*/ 591 w 651"/>
              <a:gd name="T15" fmla="*/ 676 h 704"/>
              <a:gd name="T16" fmla="*/ 557 w 651"/>
              <a:gd name="T17" fmla="*/ 677 h 704"/>
              <a:gd name="T18" fmla="*/ 519 w 651"/>
              <a:gd name="T19" fmla="*/ 681 h 704"/>
              <a:gd name="T20" fmla="*/ 473 w 651"/>
              <a:gd name="T21" fmla="*/ 683 h 704"/>
              <a:gd name="T22" fmla="*/ 425 w 651"/>
              <a:gd name="T23" fmla="*/ 687 h 704"/>
              <a:gd name="T24" fmla="*/ 374 w 651"/>
              <a:gd name="T25" fmla="*/ 689 h 704"/>
              <a:gd name="T26" fmla="*/ 322 w 651"/>
              <a:gd name="T27" fmla="*/ 692 h 704"/>
              <a:gd name="T28" fmla="*/ 270 w 651"/>
              <a:gd name="T29" fmla="*/ 695 h 704"/>
              <a:gd name="T30" fmla="*/ 220 w 651"/>
              <a:gd name="T31" fmla="*/ 698 h 704"/>
              <a:gd name="T32" fmla="*/ 172 w 651"/>
              <a:gd name="T33" fmla="*/ 701 h 704"/>
              <a:gd name="T34" fmla="*/ 129 w 651"/>
              <a:gd name="T35" fmla="*/ 702 h 704"/>
              <a:gd name="T36" fmla="*/ 90 w 651"/>
              <a:gd name="T37" fmla="*/ 703 h 704"/>
              <a:gd name="T38" fmla="*/ 58 w 651"/>
              <a:gd name="T39" fmla="*/ 704 h 704"/>
              <a:gd name="T40" fmla="*/ 35 w 651"/>
              <a:gd name="T41" fmla="*/ 704 h 704"/>
              <a:gd name="T42" fmla="*/ 0 w 651"/>
              <a:gd name="T43" fmla="*/ 0 h 704"/>
              <a:gd name="T44" fmla="*/ 651 w 651"/>
              <a:gd name="T45" fmla="*/ 3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1" h="704">
                <a:moveTo>
                  <a:pt x="651" y="3"/>
                </a:moveTo>
                <a:lnTo>
                  <a:pt x="651" y="108"/>
                </a:lnTo>
                <a:lnTo>
                  <a:pt x="651" y="336"/>
                </a:lnTo>
                <a:lnTo>
                  <a:pt x="647" y="567"/>
                </a:lnTo>
                <a:lnTo>
                  <a:pt x="638" y="673"/>
                </a:lnTo>
                <a:lnTo>
                  <a:pt x="632" y="673"/>
                </a:lnTo>
                <a:lnTo>
                  <a:pt x="616" y="674"/>
                </a:lnTo>
                <a:lnTo>
                  <a:pt x="591" y="676"/>
                </a:lnTo>
                <a:lnTo>
                  <a:pt x="557" y="677"/>
                </a:lnTo>
                <a:lnTo>
                  <a:pt x="519" y="681"/>
                </a:lnTo>
                <a:lnTo>
                  <a:pt x="473" y="683"/>
                </a:lnTo>
                <a:lnTo>
                  <a:pt x="425" y="687"/>
                </a:lnTo>
                <a:lnTo>
                  <a:pt x="374" y="689"/>
                </a:lnTo>
                <a:lnTo>
                  <a:pt x="322" y="692"/>
                </a:lnTo>
                <a:lnTo>
                  <a:pt x="270" y="695"/>
                </a:lnTo>
                <a:lnTo>
                  <a:pt x="220" y="698"/>
                </a:lnTo>
                <a:lnTo>
                  <a:pt x="172" y="701"/>
                </a:lnTo>
                <a:lnTo>
                  <a:pt x="129" y="702"/>
                </a:lnTo>
                <a:lnTo>
                  <a:pt x="90" y="703"/>
                </a:lnTo>
                <a:lnTo>
                  <a:pt x="58" y="704"/>
                </a:lnTo>
                <a:lnTo>
                  <a:pt x="35" y="704"/>
                </a:lnTo>
                <a:lnTo>
                  <a:pt x="0" y="0"/>
                </a:lnTo>
                <a:lnTo>
                  <a:pt x="65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12" name="Freeform 12"/>
          <p:cNvSpPr>
            <a:spLocks/>
          </p:cNvSpPr>
          <p:nvPr/>
        </p:nvSpPr>
        <p:spPr bwMode="auto">
          <a:xfrm>
            <a:off x="4575175" y="4756150"/>
            <a:ext cx="781050" cy="630238"/>
          </a:xfrm>
          <a:custGeom>
            <a:avLst/>
            <a:gdLst>
              <a:gd name="T0" fmla="*/ 577 w 587"/>
              <a:gd name="T1" fmla="*/ 627 h 660"/>
              <a:gd name="T2" fmla="*/ 554 w 587"/>
              <a:gd name="T3" fmla="*/ 630 h 660"/>
              <a:gd name="T4" fmla="*/ 525 w 587"/>
              <a:gd name="T5" fmla="*/ 631 h 660"/>
              <a:gd name="T6" fmla="*/ 488 w 587"/>
              <a:gd name="T7" fmla="*/ 634 h 660"/>
              <a:gd name="T8" fmla="*/ 448 w 587"/>
              <a:gd name="T9" fmla="*/ 637 h 660"/>
              <a:gd name="T10" fmla="*/ 404 w 587"/>
              <a:gd name="T11" fmla="*/ 639 h 660"/>
              <a:gd name="T12" fmla="*/ 358 w 587"/>
              <a:gd name="T13" fmla="*/ 641 h 660"/>
              <a:gd name="T14" fmla="*/ 310 w 587"/>
              <a:gd name="T15" fmla="*/ 645 h 660"/>
              <a:gd name="T16" fmla="*/ 262 w 587"/>
              <a:gd name="T17" fmla="*/ 647 h 660"/>
              <a:gd name="T18" fmla="*/ 216 w 587"/>
              <a:gd name="T19" fmla="*/ 649 h 660"/>
              <a:gd name="T20" fmla="*/ 172 w 587"/>
              <a:gd name="T21" fmla="*/ 652 h 660"/>
              <a:gd name="T22" fmla="*/ 131 w 587"/>
              <a:gd name="T23" fmla="*/ 654 h 660"/>
              <a:gd name="T24" fmla="*/ 96 w 587"/>
              <a:gd name="T25" fmla="*/ 656 h 660"/>
              <a:gd name="T26" fmla="*/ 66 w 587"/>
              <a:gd name="T27" fmla="*/ 657 h 660"/>
              <a:gd name="T28" fmla="*/ 43 w 587"/>
              <a:gd name="T29" fmla="*/ 659 h 660"/>
              <a:gd name="T30" fmla="*/ 28 w 587"/>
              <a:gd name="T31" fmla="*/ 660 h 660"/>
              <a:gd name="T32" fmla="*/ 24 w 587"/>
              <a:gd name="T33" fmla="*/ 660 h 660"/>
              <a:gd name="T34" fmla="*/ 0 w 587"/>
              <a:gd name="T35" fmla="*/ 0 h 660"/>
              <a:gd name="T36" fmla="*/ 587 w 587"/>
              <a:gd name="T37" fmla="*/ 9 h 660"/>
              <a:gd name="T38" fmla="*/ 577 w 587"/>
              <a:gd name="T39" fmla="*/ 627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660">
                <a:moveTo>
                  <a:pt x="577" y="627"/>
                </a:moveTo>
                <a:lnTo>
                  <a:pt x="554" y="630"/>
                </a:lnTo>
                <a:lnTo>
                  <a:pt x="525" y="631"/>
                </a:lnTo>
                <a:lnTo>
                  <a:pt x="488" y="634"/>
                </a:lnTo>
                <a:lnTo>
                  <a:pt x="448" y="637"/>
                </a:lnTo>
                <a:lnTo>
                  <a:pt x="404" y="639"/>
                </a:lnTo>
                <a:lnTo>
                  <a:pt x="358" y="641"/>
                </a:lnTo>
                <a:lnTo>
                  <a:pt x="310" y="645"/>
                </a:lnTo>
                <a:lnTo>
                  <a:pt x="262" y="647"/>
                </a:lnTo>
                <a:lnTo>
                  <a:pt x="216" y="649"/>
                </a:lnTo>
                <a:lnTo>
                  <a:pt x="172" y="652"/>
                </a:lnTo>
                <a:lnTo>
                  <a:pt x="131" y="654"/>
                </a:lnTo>
                <a:lnTo>
                  <a:pt x="96" y="656"/>
                </a:lnTo>
                <a:lnTo>
                  <a:pt x="66" y="657"/>
                </a:lnTo>
                <a:lnTo>
                  <a:pt x="43" y="659"/>
                </a:lnTo>
                <a:lnTo>
                  <a:pt x="28" y="660"/>
                </a:lnTo>
                <a:lnTo>
                  <a:pt x="24" y="660"/>
                </a:lnTo>
                <a:lnTo>
                  <a:pt x="0" y="0"/>
                </a:lnTo>
                <a:lnTo>
                  <a:pt x="587" y="9"/>
                </a:lnTo>
                <a:lnTo>
                  <a:pt x="577" y="627"/>
                </a:lnTo>
                <a:close/>
              </a:path>
            </a:pathLst>
          </a:custGeom>
          <a:solidFill>
            <a:srgbClr val="26A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13" name="Freeform 13"/>
          <p:cNvSpPr>
            <a:spLocks/>
          </p:cNvSpPr>
          <p:nvPr/>
        </p:nvSpPr>
        <p:spPr bwMode="auto">
          <a:xfrm>
            <a:off x="5049838" y="4803775"/>
            <a:ext cx="120650" cy="523875"/>
          </a:xfrm>
          <a:custGeom>
            <a:avLst/>
            <a:gdLst>
              <a:gd name="T0" fmla="*/ 91 w 91"/>
              <a:gd name="T1" fmla="*/ 546 h 549"/>
              <a:gd name="T2" fmla="*/ 80 w 91"/>
              <a:gd name="T3" fmla="*/ 0 h 549"/>
              <a:gd name="T4" fmla="*/ 0 w 91"/>
              <a:gd name="T5" fmla="*/ 1 h 549"/>
              <a:gd name="T6" fmla="*/ 9 w 91"/>
              <a:gd name="T7" fmla="*/ 549 h 549"/>
              <a:gd name="T8" fmla="*/ 91 w 91"/>
              <a:gd name="T9" fmla="*/ 546 h 549"/>
            </a:gdLst>
            <a:ahLst/>
            <a:cxnLst>
              <a:cxn ang="0">
                <a:pos x="T0" y="T1"/>
              </a:cxn>
              <a:cxn ang="0">
                <a:pos x="T2" y="T3"/>
              </a:cxn>
              <a:cxn ang="0">
                <a:pos x="T4" y="T5"/>
              </a:cxn>
              <a:cxn ang="0">
                <a:pos x="T6" y="T7"/>
              </a:cxn>
              <a:cxn ang="0">
                <a:pos x="T8" y="T9"/>
              </a:cxn>
            </a:cxnLst>
            <a:rect l="0" t="0" r="r" b="b"/>
            <a:pathLst>
              <a:path w="91" h="549">
                <a:moveTo>
                  <a:pt x="91" y="546"/>
                </a:moveTo>
                <a:lnTo>
                  <a:pt x="80" y="0"/>
                </a:lnTo>
                <a:lnTo>
                  <a:pt x="0" y="1"/>
                </a:lnTo>
                <a:lnTo>
                  <a:pt x="9" y="549"/>
                </a:lnTo>
                <a:lnTo>
                  <a:pt x="91" y="546"/>
                </a:lnTo>
                <a:close/>
              </a:path>
            </a:pathLst>
          </a:custGeom>
          <a:solidFill>
            <a:srgbClr val="9E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14" name="Freeform 14"/>
          <p:cNvSpPr>
            <a:spLocks/>
          </p:cNvSpPr>
          <p:nvPr/>
        </p:nvSpPr>
        <p:spPr bwMode="auto">
          <a:xfrm>
            <a:off x="5795963" y="4868863"/>
            <a:ext cx="1331912" cy="1404937"/>
          </a:xfrm>
          <a:custGeom>
            <a:avLst/>
            <a:gdLst>
              <a:gd name="T0" fmla="*/ 773 w 1394"/>
              <a:gd name="T1" fmla="*/ 45 h 1369"/>
              <a:gd name="T2" fmla="*/ 732 w 1394"/>
              <a:gd name="T3" fmla="*/ 56 h 1369"/>
              <a:gd name="T4" fmla="*/ 669 w 1394"/>
              <a:gd name="T5" fmla="*/ 77 h 1369"/>
              <a:gd name="T6" fmla="*/ 598 w 1394"/>
              <a:gd name="T7" fmla="*/ 111 h 1369"/>
              <a:gd name="T8" fmla="*/ 532 w 1394"/>
              <a:gd name="T9" fmla="*/ 162 h 1369"/>
              <a:gd name="T10" fmla="*/ 479 w 1394"/>
              <a:gd name="T11" fmla="*/ 241 h 1369"/>
              <a:gd name="T12" fmla="*/ 439 w 1394"/>
              <a:gd name="T13" fmla="*/ 340 h 1369"/>
              <a:gd name="T14" fmla="*/ 414 w 1394"/>
              <a:gd name="T15" fmla="*/ 463 h 1369"/>
              <a:gd name="T16" fmla="*/ 395 w 1394"/>
              <a:gd name="T17" fmla="*/ 630 h 1369"/>
              <a:gd name="T18" fmla="*/ 375 w 1394"/>
              <a:gd name="T19" fmla="*/ 765 h 1369"/>
              <a:gd name="T20" fmla="*/ 320 w 1394"/>
              <a:gd name="T21" fmla="*/ 829 h 1369"/>
              <a:gd name="T22" fmla="*/ 236 w 1394"/>
              <a:gd name="T23" fmla="*/ 782 h 1369"/>
              <a:gd name="T24" fmla="*/ 184 w 1394"/>
              <a:gd name="T25" fmla="*/ 689 h 1369"/>
              <a:gd name="T26" fmla="*/ 0 w 1394"/>
              <a:gd name="T27" fmla="*/ 752 h 1369"/>
              <a:gd name="T28" fmla="*/ 7 w 1394"/>
              <a:gd name="T29" fmla="*/ 781 h 1369"/>
              <a:gd name="T30" fmla="*/ 31 w 1394"/>
              <a:gd name="T31" fmla="*/ 858 h 1369"/>
              <a:gd name="T32" fmla="*/ 64 w 1394"/>
              <a:gd name="T33" fmla="*/ 944 h 1369"/>
              <a:gd name="T34" fmla="*/ 99 w 1394"/>
              <a:gd name="T35" fmla="*/ 999 h 1369"/>
              <a:gd name="T36" fmla="*/ 145 w 1394"/>
              <a:gd name="T37" fmla="*/ 1053 h 1369"/>
              <a:gd name="T38" fmla="*/ 196 w 1394"/>
              <a:gd name="T39" fmla="*/ 1100 h 1369"/>
              <a:gd name="T40" fmla="*/ 245 w 1394"/>
              <a:gd name="T41" fmla="*/ 1134 h 1369"/>
              <a:gd name="T42" fmla="*/ 287 w 1394"/>
              <a:gd name="T43" fmla="*/ 1150 h 1369"/>
              <a:gd name="T44" fmla="*/ 333 w 1394"/>
              <a:gd name="T45" fmla="*/ 1156 h 1369"/>
              <a:gd name="T46" fmla="*/ 365 w 1394"/>
              <a:gd name="T47" fmla="*/ 1150 h 1369"/>
              <a:gd name="T48" fmla="*/ 424 w 1394"/>
              <a:gd name="T49" fmla="*/ 1138 h 1369"/>
              <a:gd name="T50" fmla="*/ 445 w 1394"/>
              <a:gd name="T51" fmla="*/ 1151 h 1369"/>
              <a:gd name="T52" fmla="*/ 460 w 1394"/>
              <a:gd name="T53" fmla="*/ 1183 h 1369"/>
              <a:gd name="T54" fmla="*/ 483 w 1394"/>
              <a:gd name="T55" fmla="*/ 1227 h 1369"/>
              <a:gd name="T56" fmla="*/ 529 w 1394"/>
              <a:gd name="T57" fmla="*/ 1274 h 1369"/>
              <a:gd name="T58" fmla="*/ 612 w 1394"/>
              <a:gd name="T59" fmla="*/ 1322 h 1369"/>
              <a:gd name="T60" fmla="*/ 745 w 1394"/>
              <a:gd name="T61" fmla="*/ 1360 h 1369"/>
              <a:gd name="T62" fmla="*/ 866 w 1394"/>
              <a:gd name="T63" fmla="*/ 1369 h 1369"/>
              <a:gd name="T64" fmla="*/ 969 w 1394"/>
              <a:gd name="T65" fmla="*/ 1359 h 1369"/>
              <a:gd name="T66" fmla="*/ 1044 w 1394"/>
              <a:gd name="T67" fmla="*/ 1340 h 1369"/>
              <a:gd name="T68" fmla="*/ 1086 w 1394"/>
              <a:gd name="T69" fmla="*/ 1324 h 1369"/>
              <a:gd name="T70" fmla="*/ 1109 w 1394"/>
              <a:gd name="T71" fmla="*/ 1285 h 1369"/>
              <a:gd name="T72" fmla="*/ 1168 w 1394"/>
              <a:gd name="T73" fmla="*/ 1134 h 1369"/>
              <a:gd name="T74" fmla="*/ 1247 w 1394"/>
              <a:gd name="T75" fmla="*/ 917 h 1369"/>
              <a:gd name="T76" fmla="*/ 1325 w 1394"/>
              <a:gd name="T77" fmla="*/ 692 h 1369"/>
              <a:gd name="T78" fmla="*/ 1380 w 1394"/>
              <a:gd name="T79" fmla="*/ 513 h 1369"/>
              <a:gd name="T80" fmla="*/ 1394 w 1394"/>
              <a:gd name="T81" fmla="*/ 411 h 1369"/>
              <a:gd name="T82" fmla="*/ 1384 w 1394"/>
              <a:gd name="T83" fmla="*/ 294 h 1369"/>
              <a:gd name="T84" fmla="*/ 1354 w 1394"/>
              <a:gd name="T85" fmla="*/ 190 h 1369"/>
              <a:gd name="T86" fmla="*/ 1306 w 1394"/>
              <a:gd name="T87" fmla="*/ 118 h 1369"/>
              <a:gd name="T88" fmla="*/ 1218 w 1394"/>
              <a:gd name="T89" fmla="*/ 31 h 1369"/>
              <a:gd name="T90" fmla="*/ 1160 w 1394"/>
              <a:gd name="T91" fmla="*/ 2 h 1369"/>
              <a:gd name="T92" fmla="*/ 1069 w 1394"/>
              <a:gd name="T93" fmla="*/ 97 h 1369"/>
              <a:gd name="T94" fmla="*/ 974 w 1394"/>
              <a:gd name="T95" fmla="*/ 124 h 1369"/>
              <a:gd name="T96" fmla="*/ 886 w 1394"/>
              <a:gd name="T97" fmla="*/ 107 h 1369"/>
              <a:gd name="T98" fmla="*/ 820 w 1394"/>
              <a:gd name="T99" fmla="*/ 72 h 1369"/>
              <a:gd name="T100" fmla="*/ 785 w 1394"/>
              <a:gd name="T101" fmla="*/ 46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94" h="1369">
                <a:moveTo>
                  <a:pt x="782" y="44"/>
                </a:moveTo>
                <a:lnTo>
                  <a:pt x="780" y="44"/>
                </a:lnTo>
                <a:lnTo>
                  <a:pt x="773" y="45"/>
                </a:lnTo>
                <a:lnTo>
                  <a:pt x="762" y="48"/>
                </a:lnTo>
                <a:lnTo>
                  <a:pt x="748" y="51"/>
                </a:lnTo>
                <a:lnTo>
                  <a:pt x="732" y="56"/>
                </a:lnTo>
                <a:lnTo>
                  <a:pt x="712" y="61"/>
                </a:lnTo>
                <a:lnTo>
                  <a:pt x="691" y="68"/>
                </a:lnTo>
                <a:lnTo>
                  <a:pt x="669" y="77"/>
                </a:lnTo>
                <a:lnTo>
                  <a:pt x="645" y="87"/>
                </a:lnTo>
                <a:lnTo>
                  <a:pt x="621" y="99"/>
                </a:lnTo>
                <a:lnTo>
                  <a:pt x="598" y="111"/>
                </a:lnTo>
                <a:lnTo>
                  <a:pt x="574" y="126"/>
                </a:lnTo>
                <a:lnTo>
                  <a:pt x="552" y="144"/>
                </a:lnTo>
                <a:lnTo>
                  <a:pt x="532" y="162"/>
                </a:lnTo>
                <a:lnTo>
                  <a:pt x="514" y="183"/>
                </a:lnTo>
                <a:lnTo>
                  <a:pt x="499" y="207"/>
                </a:lnTo>
                <a:lnTo>
                  <a:pt x="479" y="241"/>
                </a:lnTo>
                <a:lnTo>
                  <a:pt x="462" y="274"/>
                </a:lnTo>
                <a:lnTo>
                  <a:pt x="449" y="306"/>
                </a:lnTo>
                <a:lnTo>
                  <a:pt x="439" y="340"/>
                </a:lnTo>
                <a:lnTo>
                  <a:pt x="430" y="376"/>
                </a:lnTo>
                <a:lnTo>
                  <a:pt x="421" y="417"/>
                </a:lnTo>
                <a:lnTo>
                  <a:pt x="414" y="463"/>
                </a:lnTo>
                <a:lnTo>
                  <a:pt x="406" y="518"/>
                </a:lnTo>
                <a:lnTo>
                  <a:pt x="399" y="574"/>
                </a:lnTo>
                <a:lnTo>
                  <a:pt x="395" y="630"/>
                </a:lnTo>
                <a:lnTo>
                  <a:pt x="390" y="681"/>
                </a:lnTo>
                <a:lnTo>
                  <a:pt x="384" y="726"/>
                </a:lnTo>
                <a:lnTo>
                  <a:pt x="375" y="765"/>
                </a:lnTo>
                <a:lnTo>
                  <a:pt x="362" y="796"/>
                </a:lnTo>
                <a:lnTo>
                  <a:pt x="344" y="818"/>
                </a:lnTo>
                <a:lnTo>
                  <a:pt x="320" y="829"/>
                </a:lnTo>
                <a:lnTo>
                  <a:pt x="289" y="826"/>
                </a:lnTo>
                <a:lnTo>
                  <a:pt x="261" y="809"/>
                </a:lnTo>
                <a:lnTo>
                  <a:pt x="236" y="782"/>
                </a:lnTo>
                <a:lnTo>
                  <a:pt x="215" y="751"/>
                </a:lnTo>
                <a:lnTo>
                  <a:pt x="197" y="718"/>
                </a:lnTo>
                <a:lnTo>
                  <a:pt x="184" y="689"/>
                </a:lnTo>
                <a:lnTo>
                  <a:pt x="176" y="670"/>
                </a:lnTo>
                <a:lnTo>
                  <a:pt x="174" y="661"/>
                </a:lnTo>
                <a:lnTo>
                  <a:pt x="0" y="752"/>
                </a:lnTo>
                <a:lnTo>
                  <a:pt x="1" y="755"/>
                </a:lnTo>
                <a:lnTo>
                  <a:pt x="3" y="766"/>
                </a:lnTo>
                <a:lnTo>
                  <a:pt x="7" y="781"/>
                </a:lnTo>
                <a:lnTo>
                  <a:pt x="14" y="802"/>
                </a:lnTo>
                <a:lnTo>
                  <a:pt x="21" y="827"/>
                </a:lnTo>
                <a:lnTo>
                  <a:pt x="31" y="858"/>
                </a:lnTo>
                <a:lnTo>
                  <a:pt x="42" y="890"/>
                </a:lnTo>
                <a:lnTo>
                  <a:pt x="56" y="925"/>
                </a:lnTo>
                <a:lnTo>
                  <a:pt x="64" y="944"/>
                </a:lnTo>
                <a:lnTo>
                  <a:pt x="73" y="962"/>
                </a:lnTo>
                <a:lnTo>
                  <a:pt x="85" y="981"/>
                </a:lnTo>
                <a:lnTo>
                  <a:pt x="99" y="999"/>
                </a:lnTo>
                <a:lnTo>
                  <a:pt x="113" y="1018"/>
                </a:lnTo>
                <a:lnTo>
                  <a:pt x="128" y="1035"/>
                </a:lnTo>
                <a:lnTo>
                  <a:pt x="145" y="1053"/>
                </a:lnTo>
                <a:lnTo>
                  <a:pt x="161" y="1070"/>
                </a:lnTo>
                <a:lnTo>
                  <a:pt x="178" y="1085"/>
                </a:lnTo>
                <a:lnTo>
                  <a:pt x="196" y="1100"/>
                </a:lnTo>
                <a:lnTo>
                  <a:pt x="212" y="1113"/>
                </a:lnTo>
                <a:lnTo>
                  <a:pt x="229" y="1125"/>
                </a:lnTo>
                <a:lnTo>
                  <a:pt x="245" y="1134"/>
                </a:lnTo>
                <a:lnTo>
                  <a:pt x="260" y="1141"/>
                </a:lnTo>
                <a:lnTo>
                  <a:pt x="274" y="1147"/>
                </a:lnTo>
                <a:lnTo>
                  <a:pt x="287" y="1150"/>
                </a:lnTo>
                <a:lnTo>
                  <a:pt x="308" y="1154"/>
                </a:lnTo>
                <a:lnTo>
                  <a:pt x="322" y="1155"/>
                </a:lnTo>
                <a:lnTo>
                  <a:pt x="333" y="1156"/>
                </a:lnTo>
                <a:lnTo>
                  <a:pt x="342" y="1155"/>
                </a:lnTo>
                <a:lnTo>
                  <a:pt x="351" y="1152"/>
                </a:lnTo>
                <a:lnTo>
                  <a:pt x="365" y="1150"/>
                </a:lnTo>
                <a:lnTo>
                  <a:pt x="384" y="1145"/>
                </a:lnTo>
                <a:lnTo>
                  <a:pt x="412" y="1140"/>
                </a:lnTo>
                <a:lnTo>
                  <a:pt x="424" y="1138"/>
                </a:lnTo>
                <a:lnTo>
                  <a:pt x="432" y="1141"/>
                </a:lnTo>
                <a:lnTo>
                  <a:pt x="439" y="1145"/>
                </a:lnTo>
                <a:lnTo>
                  <a:pt x="445" y="1151"/>
                </a:lnTo>
                <a:lnTo>
                  <a:pt x="449" y="1161"/>
                </a:lnTo>
                <a:lnTo>
                  <a:pt x="454" y="1171"/>
                </a:lnTo>
                <a:lnTo>
                  <a:pt x="460" y="1183"/>
                </a:lnTo>
                <a:lnTo>
                  <a:pt x="466" y="1197"/>
                </a:lnTo>
                <a:lnTo>
                  <a:pt x="474" y="1210"/>
                </a:lnTo>
                <a:lnTo>
                  <a:pt x="483" y="1227"/>
                </a:lnTo>
                <a:lnTo>
                  <a:pt x="495" y="1242"/>
                </a:lnTo>
                <a:lnTo>
                  <a:pt x="510" y="1258"/>
                </a:lnTo>
                <a:lnTo>
                  <a:pt x="529" y="1274"/>
                </a:lnTo>
                <a:lnTo>
                  <a:pt x="551" y="1291"/>
                </a:lnTo>
                <a:lnTo>
                  <a:pt x="579" y="1307"/>
                </a:lnTo>
                <a:lnTo>
                  <a:pt x="612" y="1322"/>
                </a:lnTo>
                <a:lnTo>
                  <a:pt x="657" y="1339"/>
                </a:lnTo>
                <a:lnTo>
                  <a:pt x="702" y="1352"/>
                </a:lnTo>
                <a:lnTo>
                  <a:pt x="745" y="1360"/>
                </a:lnTo>
                <a:lnTo>
                  <a:pt x="787" y="1366"/>
                </a:lnTo>
                <a:lnTo>
                  <a:pt x="828" y="1369"/>
                </a:lnTo>
                <a:lnTo>
                  <a:pt x="866" y="1369"/>
                </a:lnTo>
                <a:lnTo>
                  <a:pt x="903" y="1367"/>
                </a:lnTo>
                <a:lnTo>
                  <a:pt x="938" y="1364"/>
                </a:lnTo>
                <a:lnTo>
                  <a:pt x="969" y="1359"/>
                </a:lnTo>
                <a:lnTo>
                  <a:pt x="997" y="1353"/>
                </a:lnTo>
                <a:lnTo>
                  <a:pt x="1023" y="1347"/>
                </a:lnTo>
                <a:lnTo>
                  <a:pt x="1044" y="1340"/>
                </a:lnTo>
                <a:lnTo>
                  <a:pt x="1063" y="1335"/>
                </a:lnTo>
                <a:lnTo>
                  <a:pt x="1077" y="1329"/>
                </a:lnTo>
                <a:lnTo>
                  <a:pt x="1086" y="1324"/>
                </a:lnTo>
                <a:lnTo>
                  <a:pt x="1092" y="1322"/>
                </a:lnTo>
                <a:lnTo>
                  <a:pt x="1098" y="1311"/>
                </a:lnTo>
                <a:lnTo>
                  <a:pt x="1109" y="1285"/>
                </a:lnTo>
                <a:lnTo>
                  <a:pt x="1126" y="1245"/>
                </a:lnTo>
                <a:lnTo>
                  <a:pt x="1146" y="1194"/>
                </a:lnTo>
                <a:lnTo>
                  <a:pt x="1168" y="1134"/>
                </a:lnTo>
                <a:lnTo>
                  <a:pt x="1193" y="1067"/>
                </a:lnTo>
                <a:lnTo>
                  <a:pt x="1220" y="993"/>
                </a:lnTo>
                <a:lnTo>
                  <a:pt x="1247" y="917"/>
                </a:lnTo>
                <a:lnTo>
                  <a:pt x="1274" y="840"/>
                </a:lnTo>
                <a:lnTo>
                  <a:pt x="1301" y="764"/>
                </a:lnTo>
                <a:lnTo>
                  <a:pt x="1325" y="692"/>
                </a:lnTo>
                <a:lnTo>
                  <a:pt x="1346" y="623"/>
                </a:lnTo>
                <a:lnTo>
                  <a:pt x="1365" y="564"/>
                </a:lnTo>
                <a:lnTo>
                  <a:pt x="1380" y="513"/>
                </a:lnTo>
                <a:lnTo>
                  <a:pt x="1390" y="473"/>
                </a:lnTo>
                <a:lnTo>
                  <a:pt x="1394" y="448"/>
                </a:lnTo>
                <a:lnTo>
                  <a:pt x="1394" y="411"/>
                </a:lnTo>
                <a:lnTo>
                  <a:pt x="1393" y="371"/>
                </a:lnTo>
                <a:lnTo>
                  <a:pt x="1390" y="332"/>
                </a:lnTo>
                <a:lnTo>
                  <a:pt x="1384" y="294"/>
                </a:lnTo>
                <a:lnTo>
                  <a:pt x="1376" y="256"/>
                </a:lnTo>
                <a:lnTo>
                  <a:pt x="1365" y="222"/>
                </a:lnTo>
                <a:lnTo>
                  <a:pt x="1354" y="190"/>
                </a:lnTo>
                <a:lnTo>
                  <a:pt x="1341" y="164"/>
                </a:lnTo>
                <a:lnTo>
                  <a:pt x="1327" y="145"/>
                </a:lnTo>
                <a:lnTo>
                  <a:pt x="1306" y="118"/>
                </a:lnTo>
                <a:lnTo>
                  <a:pt x="1278" y="88"/>
                </a:lnTo>
                <a:lnTo>
                  <a:pt x="1248" y="58"/>
                </a:lnTo>
                <a:lnTo>
                  <a:pt x="1218" y="31"/>
                </a:lnTo>
                <a:lnTo>
                  <a:pt x="1191" y="10"/>
                </a:lnTo>
                <a:lnTo>
                  <a:pt x="1171" y="0"/>
                </a:lnTo>
                <a:lnTo>
                  <a:pt x="1160" y="2"/>
                </a:lnTo>
                <a:lnTo>
                  <a:pt x="1130" y="43"/>
                </a:lnTo>
                <a:lnTo>
                  <a:pt x="1100" y="74"/>
                </a:lnTo>
                <a:lnTo>
                  <a:pt x="1069" y="97"/>
                </a:lnTo>
                <a:lnTo>
                  <a:pt x="1037" y="113"/>
                </a:lnTo>
                <a:lnTo>
                  <a:pt x="1004" y="121"/>
                </a:lnTo>
                <a:lnTo>
                  <a:pt x="974" y="124"/>
                </a:lnTo>
                <a:lnTo>
                  <a:pt x="944" y="122"/>
                </a:lnTo>
                <a:lnTo>
                  <a:pt x="914" y="115"/>
                </a:lnTo>
                <a:lnTo>
                  <a:pt x="886" y="107"/>
                </a:lnTo>
                <a:lnTo>
                  <a:pt x="862" y="96"/>
                </a:lnTo>
                <a:lnTo>
                  <a:pt x="840" y="84"/>
                </a:lnTo>
                <a:lnTo>
                  <a:pt x="820" y="72"/>
                </a:lnTo>
                <a:lnTo>
                  <a:pt x="805" y="61"/>
                </a:lnTo>
                <a:lnTo>
                  <a:pt x="793" y="52"/>
                </a:lnTo>
                <a:lnTo>
                  <a:pt x="785" y="46"/>
                </a:lnTo>
                <a:lnTo>
                  <a:pt x="782" y="44"/>
                </a:lnTo>
                <a:close/>
              </a:path>
            </a:pathLst>
          </a:custGeom>
          <a:solidFill>
            <a:srgbClr val="D87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15" name="Freeform 15"/>
          <p:cNvSpPr>
            <a:spLocks/>
          </p:cNvSpPr>
          <p:nvPr/>
        </p:nvSpPr>
        <p:spPr bwMode="auto">
          <a:xfrm>
            <a:off x="5110163" y="5667375"/>
            <a:ext cx="474662" cy="234950"/>
          </a:xfrm>
          <a:custGeom>
            <a:avLst/>
            <a:gdLst>
              <a:gd name="T0" fmla="*/ 0 w 1631"/>
              <a:gd name="T1" fmla="*/ 219 h 942"/>
              <a:gd name="T2" fmla="*/ 0 w 1631"/>
              <a:gd name="T3" fmla="*/ 735 h 942"/>
              <a:gd name="T4" fmla="*/ 611 w 1631"/>
              <a:gd name="T5" fmla="*/ 942 h 942"/>
              <a:gd name="T6" fmla="*/ 1404 w 1631"/>
              <a:gd name="T7" fmla="*/ 643 h 942"/>
              <a:gd name="T8" fmla="*/ 1631 w 1631"/>
              <a:gd name="T9" fmla="*/ 0 h 942"/>
              <a:gd name="T10" fmla="*/ 0 w 1631"/>
              <a:gd name="T11" fmla="*/ 219 h 942"/>
            </a:gdLst>
            <a:ahLst/>
            <a:cxnLst>
              <a:cxn ang="0">
                <a:pos x="T0" y="T1"/>
              </a:cxn>
              <a:cxn ang="0">
                <a:pos x="T2" y="T3"/>
              </a:cxn>
              <a:cxn ang="0">
                <a:pos x="T4" y="T5"/>
              </a:cxn>
              <a:cxn ang="0">
                <a:pos x="T6" y="T7"/>
              </a:cxn>
              <a:cxn ang="0">
                <a:pos x="T8" y="T9"/>
              </a:cxn>
              <a:cxn ang="0">
                <a:pos x="T10" y="T11"/>
              </a:cxn>
            </a:cxnLst>
            <a:rect l="0" t="0" r="r" b="b"/>
            <a:pathLst>
              <a:path w="1631" h="942">
                <a:moveTo>
                  <a:pt x="0" y="219"/>
                </a:moveTo>
                <a:lnTo>
                  <a:pt x="0" y="735"/>
                </a:lnTo>
                <a:lnTo>
                  <a:pt x="611" y="942"/>
                </a:lnTo>
                <a:lnTo>
                  <a:pt x="1404" y="643"/>
                </a:lnTo>
                <a:lnTo>
                  <a:pt x="1631" y="0"/>
                </a:lnTo>
                <a:lnTo>
                  <a:pt x="0" y="219"/>
                </a:lnTo>
                <a:close/>
              </a:path>
            </a:pathLst>
          </a:custGeom>
          <a:solidFill>
            <a:srgbClr val="A5CE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16" name="Freeform 16"/>
          <p:cNvSpPr>
            <a:spLocks/>
          </p:cNvSpPr>
          <p:nvPr/>
        </p:nvSpPr>
        <p:spPr bwMode="auto">
          <a:xfrm>
            <a:off x="6253163" y="4343400"/>
            <a:ext cx="654050" cy="906463"/>
          </a:xfrm>
          <a:custGeom>
            <a:avLst/>
            <a:gdLst>
              <a:gd name="T0" fmla="*/ 538 w 685"/>
              <a:gd name="T1" fmla="*/ 436 h 883"/>
              <a:gd name="T2" fmla="*/ 549 w 685"/>
              <a:gd name="T3" fmla="*/ 371 h 883"/>
              <a:gd name="T4" fmla="*/ 549 w 685"/>
              <a:gd name="T5" fmla="*/ 303 h 883"/>
              <a:gd name="T6" fmla="*/ 537 w 685"/>
              <a:gd name="T7" fmla="*/ 237 h 883"/>
              <a:gd name="T8" fmla="*/ 517 w 685"/>
              <a:gd name="T9" fmla="*/ 176 h 883"/>
              <a:gd name="T10" fmla="*/ 487 w 685"/>
              <a:gd name="T11" fmla="*/ 123 h 883"/>
              <a:gd name="T12" fmla="*/ 451 w 685"/>
              <a:gd name="T13" fmla="*/ 77 h 883"/>
              <a:gd name="T14" fmla="*/ 406 w 685"/>
              <a:gd name="T15" fmla="*/ 41 h 883"/>
              <a:gd name="T16" fmla="*/ 357 w 685"/>
              <a:gd name="T17" fmla="*/ 15 h 883"/>
              <a:gd name="T18" fmla="*/ 303 w 685"/>
              <a:gd name="T19" fmla="*/ 1 h 883"/>
              <a:gd name="T20" fmla="*/ 247 w 685"/>
              <a:gd name="T21" fmla="*/ 1 h 883"/>
              <a:gd name="T22" fmla="*/ 194 w 685"/>
              <a:gd name="T23" fmla="*/ 15 h 883"/>
              <a:gd name="T24" fmla="*/ 145 w 685"/>
              <a:gd name="T25" fmla="*/ 41 h 883"/>
              <a:gd name="T26" fmla="*/ 100 w 685"/>
              <a:gd name="T27" fmla="*/ 77 h 883"/>
              <a:gd name="T28" fmla="*/ 63 w 685"/>
              <a:gd name="T29" fmla="*/ 123 h 883"/>
              <a:gd name="T30" fmla="*/ 34 w 685"/>
              <a:gd name="T31" fmla="*/ 176 h 883"/>
              <a:gd name="T32" fmla="*/ 13 w 685"/>
              <a:gd name="T33" fmla="*/ 237 h 883"/>
              <a:gd name="T34" fmla="*/ 1 w 685"/>
              <a:gd name="T35" fmla="*/ 303 h 883"/>
              <a:gd name="T36" fmla="*/ 1 w 685"/>
              <a:gd name="T37" fmla="*/ 373 h 883"/>
              <a:gd name="T38" fmla="*/ 11 w 685"/>
              <a:gd name="T39" fmla="*/ 438 h 883"/>
              <a:gd name="T40" fmla="*/ 30 w 685"/>
              <a:gd name="T41" fmla="*/ 498 h 883"/>
              <a:gd name="T42" fmla="*/ 58 w 685"/>
              <a:gd name="T43" fmla="*/ 552 h 883"/>
              <a:gd name="T44" fmla="*/ 92 w 685"/>
              <a:gd name="T45" fmla="*/ 598 h 883"/>
              <a:gd name="T46" fmla="*/ 134 w 685"/>
              <a:gd name="T47" fmla="*/ 635 h 883"/>
              <a:gd name="T48" fmla="*/ 182 w 685"/>
              <a:gd name="T49" fmla="*/ 660 h 883"/>
              <a:gd name="T50" fmla="*/ 234 w 685"/>
              <a:gd name="T51" fmla="*/ 673 h 883"/>
              <a:gd name="T52" fmla="*/ 268 w 685"/>
              <a:gd name="T53" fmla="*/ 675 h 883"/>
              <a:gd name="T54" fmla="*/ 281 w 685"/>
              <a:gd name="T55" fmla="*/ 674 h 883"/>
              <a:gd name="T56" fmla="*/ 294 w 685"/>
              <a:gd name="T57" fmla="*/ 672 h 883"/>
              <a:gd name="T58" fmla="*/ 306 w 685"/>
              <a:gd name="T59" fmla="*/ 670 h 883"/>
              <a:gd name="T60" fmla="*/ 280 w 685"/>
              <a:gd name="T61" fmla="*/ 785 h 883"/>
              <a:gd name="T62" fmla="*/ 289 w 685"/>
              <a:gd name="T63" fmla="*/ 793 h 883"/>
              <a:gd name="T64" fmla="*/ 317 w 685"/>
              <a:gd name="T65" fmla="*/ 815 h 883"/>
              <a:gd name="T66" fmla="*/ 361 w 685"/>
              <a:gd name="T67" fmla="*/ 844 h 883"/>
              <a:gd name="T68" fmla="*/ 415 w 685"/>
              <a:gd name="T69" fmla="*/ 873 h 883"/>
              <a:gd name="T70" fmla="*/ 446 w 685"/>
              <a:gd name="T71" fmla="*/ 882 h 883"/>
              <a:gd name="T72" fmla="*/ 477 w 685"/>
              <a:gd name="T73" fmla="*/ 882 h 883"/>
              <a:gd name="T74" fmla="*/ 509 w 685"/>
              <a:gd name="T75" fmla="*/ 876 h 883"/>
              <a:gd name="T76" fmla="*/ 538 w 685"/>
              <a:gd name="T77" fmla="*/ 866 h 883"/>
              <a:gd name="T78" fmla="*/ 566 w 685"/>
              <a:gd name="T79" fmla="*/ 853 h 883"/>
              <a:gd name="T80" fmla="*/ 591 w 685"/>
              <a:gd name="T81" fmla="*/ 840 h 883"/>
              <a:gd name="T82" fmla="*/ 611 w 685"/>
              <a:gd name="T83" fmla="*/ 830 h 883"/>
              <a:gd name="T84" fmla="*/ 626 w 685"/>
              <a:gd name="T85" fmla="*/ 823 h 883"/>
              <a:gd name="T86" fmla="*/ 649 w 685"/>
              <a:gd name="T87" fmla="*/ 805 h 883"/>
              <a:gd name="T88" fmla="*/ 668 w 685"/>
              <a:gd name="T89" fmla="*/ 776 h 883"/>
              <a:gd name="T90" fmla="*/ 681 w 685"/>
              <a:gd name="T91" fmla="*/ 749 h 883"/>
              <a:gd name="T92" fmla="*/ 685 w 685"/>
              <a:gd name="T93" fmla="*/ 737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5" h="883">
                <a:moveTo>
                  <a:pt x="529" y="468"/>
                </a:moveTo>
                <a:lnTo>
                  <a:pt x="538" y="436"/>
                </a:lnTo>
                <a:lnTo>
                  <a:pt x="545" y="405"/>
                </a:lnTo>
                <a:lnTo>
                  <a:pt x="549" y="371"/>
                </a:lnTo>
                <a:lnTo>
                  <a:pt x="550" y="338"/>
                </a:lnTo>
                <a:lnTo>
                  <a:pt x="549" y="303"/>
                </a:lnTo>
                <a:lnTo>
                  <a:pt x="544" y="269"/>
                </a:lnTo>
                <a:lnTo>
                  <a:pt x="537" y="237"/>
                </a:lnTo>
                <a:lnTo>
                  <a:pt x="529" y="207"/>
                </a:lnTo>
                <a:lnTo>
                  <a:pt x="517" y="176"/>
                </a:lnTo>
                <a:lnTo>
                  <a:pt x="503" y="149"/>
                </a:lnTo>
                <a:lnTo>
                  <a:pt x="487" y="123"/>
                </a:lnTo>
                <a:lnTo>
                  <a:pt x="469" y="99"/>
                </a:lnTo>
                <a:lnTo>
                  <a:pt x="451" y="77"/>
                </a:lnTo>
                <a:lnTo>
                  <a:pt x="428" y="58"/>
                </a:lnTo>
                <a:lnTo>
                  <a:pt x="406" y="41"/>
                </a:lnTo>
                <a:lnTo>
                  <a:pt x="383" y="27"/>
                </a:lnTo>
                <a:lnTo>
                  <a:pt x="357" y="15"/>
                </a:lnTo>
                <a:lnTo>
                  <a:pt x="330" y="7"/>
                </a:lnTo>
                <a:lnTo>
                  <a:pt x="303" y="1"/>
                </a:lnTo>
                <a:lnTo>
                  <a:pt x="275" y="0"/>
                </a:lnTo>
                <a:lnTo>
                  <a:pt x="247" y="1"/>
                </a:lnTo>
                <a:lnTo>
                  <a:pt x="220" y="7"/>
                </a:lnTo>
                <a:lnTo>
                  <a:pt x="194" y="15"/>
                </a:lnTo>
                <a:lnTo>
                  <a:pt x="168" y="27"/>
                </a:lnTo>
                <a:lnTo>
                  <a:pt x="145" y="41"/>
                </a:lnTo>
                <a:lnTo>
                  <a:pt x="121" y="58"/>
                </a:lnTo>
                <a:lnTo>
                  <a:pt x="100" y="77"/>
                </a:lnTo>
                <a:lnTo>
                  <a:pt x="80" y="99"/>
                </a:lnTo>
                <a:lnTo>
                  <a:pt x="63" y="123"/>
                </a:lnTo>
                <a:lnTo>
                  <a:pt x="46" y="149"/>
                </a:lnTo>
                <a:lnTo>
                  <a:pt x="34" y="176"/>
                </a:lnTo>
                <a:lnTo>
                  <a:pt x="22" y="207"/>
                </a:lnTo>
                <a:lnTo>
                  <a:pt x="13" y="237"/>
                </a:lnTo>
                <a:lnTo>
                  <a:pt x="6" y="269"/>
                </a:lnTo>
                <a:lnTo>
                  <a:pt x="1" y="303"/>
                </a:lnTo>
                <a:lnTo>
                  <a:pt x="0" y="338"/>
                </a:lnTo>
                <a:lnTo>
                  <a:pt x="1" y="373"/>
                </a:lnTo>
                <a:lnTo>
                  <a:pt x="4" y="405"/>
                </a:lnTo>
                <a:lnTo>
                  <a:pt x="11" y="438"/>
                </a:lnTo>
                <a:lnTo>
                  <a:pt x="20" y="469"/>
                </a:lnTo>
                <a:lnTo>
                  <a:pt x="30" y="498"/>
                </a:lnTo>
                <a:lnTo>
                  <a:pt x="43" y="526"/>
                </a:lnTo>
                <a:lnTo>
                  <a:pt x="58" y="552"/>
                </a:lnTo>
                <a:lnTo>
                  <a:pt x="74" y="576"/>
                </a:lnTo>
                <a:lnTo>
                  <a:pt x="92" y="598"/>
                </a:lnTo>
                <a:lnTo>
                  <a:pt x="113" y="617"/>
                </a:lnTo>
                <a:lnTo>
                  <a:pt x="134" y="635"/>
                </a:lnTo>
                <a:lnTo>
                  <a:pt x="157" y="649"/>
                </a:lnTo>
                <a:lnTo>
                  <a:pt x="182" y="660"/>
                </a:lnTo>
                <a:lnTo>
                  <a:pt x="208" y="668"/>
                </a:lnTo>
                <a:lnTo>
                  <a:pt x="234" y="673"/>
                </a:lnTo>
                <a:lnTo>
                  <a:pt x="262" y="675"/>
                </a:lnTo>
                <a:lnTo>
                  <a:pt x="268" y="675"/>
                </a:lnTo>
                <a:lnTo>
                  <a:pt x="274" y="674"/>
                </a:lnTo>
                <a:lnTo>
                  <a:pt x="281" y="674"/>
                </a:lnTo>
                <a:lnTo>
                  <a:pt x="287" y="673"/>
                </a:lnTo>
                <a:lnTo>
                  <a:pt x="294" y="672"/>
                </a:lnTo>
                <a:lnTo>
                  <a:pt x="300" y="671"/>
                </a:lnTo>
                <a:lnTo>
                  <a:pt x="306" y="670"/>
                </a:lnTo>
                <a:lnTo>
                  <a:pt x="312" y="668"/>
                </a:lnTo>
                <a:lnTo>
                  <a:pt x="280" y="785"/>
                </a:lnTo>
                <a:lnTo>
                  <a:pt x="282" y="787"/>
                </a:lnTo>
                <a:lnTo>
                  <a:pt x="289" y="793"/>
                </a:lnTo>
                <a:lnTo>
                  <a:pt x="302" y="803"/>
                </a:lnTo>
                <a:lnTo>
                  <a:pt x="317" y="815"/>
                </a:lnTo>
                <a:lnTo>
                  <a:pt x="337" y="829"/>
                </a:lnTo>
                <a:lnTo>
                  <a:pt x="361" y="844"/>
                </a:lnTo>
                <a:lnTo>
                  <a:pt x="386" y="859"/>
                </a:lnTo>
                <a:lnTo>
                  <a:pt x="415" y="873"/>
                </a:lnTo>
                <a:lnTo>
                  <a:pt x="431" y="879"/>
                </a:lnTo>
                <a:lnTo>
                  <a:pt x="446" y="882"/>
                </a:lnTo>
                <a:lnTo>
                  <a:pt x="462" y="883"/>
                </a:lnTo>
                <a:lnTo>
                  <a:pt x="477" y="882"/>
                </a:lnTo>
                <a:lnTo>
                  <a:pt x="494" y="880"/>
                </a:lnTo>
                <a:lnTo>
                  <a:pt x="509" y="876"/>
                </a:lnTo>
                <a:lnTo>
                  <a:pt x="524" y="872"/>
                </a:lnTo>
                <a:lnTo>
                  <a:pt x="538" y="866"/>
                </a:lnTo>
                <a:lnTo>
                  <a:pt x="552" y="860"/>
                </a:lnTo>
                <a:lnTo>
                  <a:pt x="566" y="853"/>
                </a:lnTo>
                <a:lnTo>
                  <a:pt x="579" y="846"/>
                </a:lnTo>
                <a:lnTo>
                  <a:pt x="591" y="840"/>
                </a:lnTo>
                <a:lnTo>
                  <a:pt x="601" y="834"/>
                </a:lnTo>
                <a:lnTo>
                  <a:pt x="611" y="830"/>
                </a:lnTo>
                <a:lnTo>
                  <a:pt x="619" y="825"/>
                </a:lnTo>
                <a:lnTo>
                  <a:pt x="626" y="823"/>
                </a:lnTo>
                <a:lnTo>
                  <a:pt x="637" y="816"/>
                </a:lnTo>
                <a:lnTo>
                  <a:pt x="649" y="805"/>
                </a:lnTo>
                <a:lnTo>
                  <a:pt x="658" y="792"/>
                </a:lnTo>
                <a:lnTo>
                  <a:pt x="668" y="776"/>
                </a:lnTo>
                <a:lnTo>
                  <a:pt x="675" y="761"/>
                </a:lnTo>
                <a:lnTo>
                  <a:pt x="681" y="749"/>
                </a:lnTo>
                <a:lnTo>
                  <a:pt x="684" y="740"/>
                </a:lnTo>
                <a:lnTo>
                  <a:pt x="685" y="737"/>
                </a:lnTo>
                <a:lnTo>
                  <a:pt x="529" y="468"/>
                </a:lnTo>
                <a:close/>
              </a:path>
            </a:pathLst>
          </a:custGeom>
          <a:solidFill>
            <a:srgbClr val="F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17" name="Freeform 17"/>
          <p:cNvSpPr>
            <a:spLocks/>
          </p:cNvSpPr>
          <p:nvPr/>
        </p:nvSpPr>
        <p:spPr bwMode="auto">
          <a:xfrm>
            <a:off x="6253163" y="4114800"/>
            <a:ext cx="950912" cy="825500"/>
          </a:xfrm>
          <a:custGeom>
            <a:avLst/>
            <a:gdLst>
              <a:gd name="T0" fmla="*/ 990 w 996"/>
              <a:gd name="T1" fmla="*/ 364 h 804"/>
              <a:gd name="T2" fmla="*/ 975 w 996"/>
              <a:gd name="T3" fmla="*/ 306 h 804"/>
              <a:gd name="T4" fmla="*/ 953 w 996"/>
              <a:gd name="T5" fmla="*/ 260 h 804"/>
              <a:gd name="T6" fmla="*/ 912 w 996"/>
              <a:gd name="T7" fmla="*/ 201 h 804"/>
              <a:gd name="T8" fmla="*/ 862 w 996"/>
              <a:gd name="T9" fmla="*/ 161 h 804"/>
              <a:gd name="T10" fmla="*/ 793 w 996"/>
              <a:gd name="T11" fmla="*/ 144 h 804"/>
              <a:gd name="T12" fmla="*/ 730 w 996"/>
              <a:gd name="T13" fmla="*/ 151 h 804"/>
              <a:gd name="T14" fmla="*/ 673 w 996"/>
              <a:gd name="T15" fmla="*/ 163 h 804"/>
              <a:gd name="T16" fmla="*/ 630 w 996"/>
              <a:gd name="T17" fmla="*/ 126 h 804"/>
              <a:gd name="T18" fmla="*/ 571 w 996"/>
              <a:gd name="T19" fmla="*/ 70 h 804"/>
              <a:gd name="T20" fmla="*/ 492 w 996"/>
              <a:gd name="T21" fmla="*/ 26 h 804"/>
              <a:gd name="T22" fmla="*/ 438 w 996"/>
              <a:gd name="T23" fmla="*/ 9 h 804"/>
              <a:gd name="T24" fmla="*/ 380 w 996"/>
              <a:gd name="T25" fmla="*/ 0 h 804"/>
              <a:gd name="T26" fmla="*/ 321 w 996"/>
              <a:gd name="T27" fmla="*/ 3 h 804"/>
              <a:gd name="T28" fmla="*/ 268 w 996"/>
              <a:gd name="T29" fmla="*/ 10 h 804"/>
              <a:gd name="T30" fmla="*/ 220 w 996"/>
              <a:gd name="T31" fmla="*/ 17 h 804"/>
              <a:gd name="T32" fmla="*/ 177 w 996"/>
              <a:gd name="T33" fmla="*/ 27 h 804"/>
              <a:gd name="T34" fmla="*/ 140 w 996"/>
              <a:gd name="T35" fmla="*/ 38 h 804"/>
              <a:gd name="T36" fmla="*/ 107 w 996"/>
              <a:gd name="T37" fmla="*/ 52 h 804"/>
              <a:gd name="T38" fmla="*/ 40 w 996"/>
              <a:gd name="T39" fmla="*/ 98 h 804"/>
              <a:gd name="T40" fmla="*/ 5 w 996"/>
              <a:gd name="T41" fmla="*/ 161 h 804"/>
              <a:gd name="T42" fmla="*/ 1 w 996"/>
              <a:gd name="T43" fmla="*/ 233 h 804"/>
              <a:gd name="T44" fmla="*/ 23 w 996"/>
              <a:gd name="T45" fmla="*/ 291 h 804"/>
              <a:gd name="T46" fmla="*/ 68 w 996"/>
              <a:gd name="T47" fmla="*/ 335 h 804"/>
              <a:gd name="T48" fmla="*/ 135 w 996"/>
              <a:gd name="T49" fmla="*/ 367 h 804"/>
              <a:gd name="T50" fmla="*/ 221 w 996"/>
              <a:gd name="T51" fmla="*/ 392 h 804"/>
              <a:gd name="T52" fmla="*/ 323 w 996"/>
              <a:gd name="T53" fmla="*/ 409 h 804"/>
              <a:gd name="T54" fmla="*/ 363 w 996"/>
              <a:gd name="T55" fmla="*/ 422 h 804"/>
              <a:gd name="T56" fmla="*/ 402 w 996"/>
              <a:gd name="T57" fmla="*/ 448 h 804"/>
              <a:gd name="T58" fmla="*/ 426 w 996"/>
              <a:gd name="T59" fmla="*/ 607 h 804"/>
              <a:gd name="T60" fmla="*/ 439 w 996"/>
              <a:gd name="T61" fmla="*/ 639 h 804"/>
              <a:gd name="T62" fmla="*/ 480 w 996"/>
              <a:gd name="T63" fmla="*/ 707 h 804"/>
              <a:gd name="T64" fmla="*/ 546 w 996"/>
              <a:gd name="T65" fmla="*/ 771 h 804"/>
              <a:gd name="T66" fmla="*/ 605 w 996"/>
              <a:gd name="T67" fmla="*/ 802 h 804"/>
              <a:gd name="T68" fmla="*/ 656 w 996"/>
              <a:gd name="T69" fmla="*/ 793 h 804"/>
              <a:gd name="T70" fmla="*/ 698 w 996"/>
              <a:gd name="T71" fmla="*/ 743 h 804"/>
              <a:gd name="T72" fmla="*/ 704 w 996"/>
              <a:gd name="T73" fmla="*/ 689 h 804"/>
              <a:gd name="T74" fmla="*/ 699 w 996"/>
              <a:gd name="T75" fmla="*/ 663 h 804"/>
              <a:gd name="T76" fmla="*/ 719 w 996"/>
              <a:gd name="T77" fmla="*/ 678 h 804"/>
              <a:gd name="T78" fmla="*/ 766 w 996"/>
              <a:gd name="T79" fmla="*/ 701 h 804"/>
              <a:gd name="T80" fmla="*/ 821 w 996"/>
              <a:gd name="T81" fmla="*/ 704 h 804"/>
              <a:gd name="T82" fmla="*/ 898 w 996"/>
              <a:gd name="T83" fmla="*/ 666 h 804"/>
              <a:gd name="T84" fmla="*/ 967 w 996"/>
              <a:gd name="T85" fmla="*/ 588 h 804"/>
              <a:gd name="T86" fmla="*/ 993 w 996"/>
              <a:gd name="T87" fmla="*/ 47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6" h="804">
                <a:moveTo>
                  <a:pt x="995" y="409"/>
                </a:moveTo>
                <a:lnTo>
                  <a:pt x="992" y="386"/>
                </a:lnTo>
                <a:lnTo>
                  <a:pt x="990" y="364"/>
                </a:lnTo>
                <a:lnTo>
                  <a:pt x="985" y="344"/>
                </a:lnTo>
                <a:lnTo>
                  <a:pt x="981" y="324"/>
                </a:lnTo>
                <a:lnTo>
                  <a:pt x="975" y="306"/>
                </a:lnTo>
                <a:lnTo>
                  <a:pt x="968" y="289"/>
                </a:lnTo>
                <a:lnTo>
                  <a:pt x="961" y="274"/>
                </a:lnTo>
                <a:lnTo>
                  <a:pt x="953" y="260"/>
                </a:lnTo>
                <a:lnTo>
                  <a:pt x="939" y="240"/>
                </a:lnTo>
                <a:lnTo>
                  <a:pt x="926" y="220"/>
                </a:lnTo>
                <a:lnTo>
                  <a:pt x="912" y="201"/>
                </a:lnTo>
                <a:lnTo>
                  <a:pt x="898" y="185"/>
                </a:lnTo>
                <a:lnTo>
                  <a:pt x="881" y="172"/>
                </a:lnTo>
                <a:lnTo>
                  <a:pt x="862" y="161"/>
                </a:lnTo>
                <a:lnTo>
                  <a:pt x="839" y="151"/>
                </a:lnTo>
                <a:lnTo>
                  <a:pt x="814" y="146"/>
                </a:lnTo>
                <a:lnTo>
                  <a:pt x="793" y="144"/>
                </a:lnTo>
                <a:lnTo>
                  <a:pt x="772" y="146"/>
                </a:lnTo>
                <a:lnTo>
                  <a:pt x="751" y="148"/>
                </a:lnTo>
                <a:lnTo>
                  <a:pt x="730" y="151"/>
                </a:lnTo>
                <a:lnTo>
                  <a:pt x="710" y="156"/>
                </a:lnTo>
                <a:lnTo>
                  <a:pt x="691" y="159"/>
                </a:lnTo>
                <a:lnTo>
                  <a:pt x="673" y="163"/>
                </a:lnTo>
                <a:lnTo>
                  <a:pt x="659" y="165"/>
                </a:lnTo>
                <a:lnTo>
                  <a:pt x="647" y="146"/>
                </a:lnTo>
                <a:lnTo>
                  <a:pt x="630" y="126"/>
                </a:lnTo>
                <a:lnTo>
                  <a:pt x="613" y="106"/>
                </a:lnTo>
                <a:lnTo>
                  <a:pt x="593" y="88"/>
                </a:lnTo>
                <a:lnTo>
                  <a:pt x="571" y="70"/>
                </a:lnTo>
                <a:lnTo>
                  <a:pt x="546" y="54"/>
                </a:lnTo>
                <a:lnTo>
                  <a:pt x="520" y="39"/>
                </a:lnTo>
                <a:lnTo>
                  <a:pt x="492" y="26"/>
                </a:lnTo>
                <a:lnTo>
                  <a:pt x="475" y="19"/>
                </a:lnTo>
                <a:lnTo>
                  <a:pt x="456" y="13"/>
                </a:lnTo>
                <a:lnTo>
                  <a:pt x="438" y="9"/>
                </a:lnTo>
                <a:lnTo>
                  <a:pt x="419" y="5"/>
                </a:lnTo>
                <a:lnTo>
                  <a:pt x="400" y="2"/>
                </a:lnTo>
                <a:lnTo>
                  <a:pt x="380" y="0"/>
                </a:lnTo>
                <a:lnTo>
                  <a:pt x="359" y="0"/>
                </a:lnTo>
                <a:lnTo>
                  <a:pt x="339" y="2"/>
                </a:lnTo>
                <a:lnTo>
                  <a:pt x="321" y="3"/>
                </a:lnTo>
                <a:lnTo>
                  <a:pt x="302" y="5"/>
                </a:lnTo>
                <a:lnTo>
                  <a:pt x="285" y="7"/>
                </a:lnTo>
                <a:lnTo>
                  <a:pt x="268" y="10"/>
                </a:lnTo>
                <a:lnTo>
                  <a:pt x="252" y="12"/>
                </a:lnTo>
                <a:lnTo>
                  <a:pt x="235" y="14"/>
                </a:lnTo>
                <a:lnTo>
                  <a:pt x="220" y="17"/>
                </a:lnTo>
                <a:lnTo>
                  <a:pt x="205" y="20"/>
                </a:lnTo>
                <a:lnTo>
                  <a:pt x="191" y="24"/>
                </a:lnTo>
                <a:lnTo>
                  <a:pt x="177" y="27"/>
                </a:lnTo>
                <a:lnTo>
                  <a:pt x="164" y="31"/>
                </a:lnTo>
                <a:lnTo>
                  <a:pt x="151" y="34"/>
                </a:lnTo>
                <a:lnTo>
                  <a:pt x="140" y="38"/>
                </a:lnTo>
                <a:lnTo>
                  <a:pt x="128" y="42"/>
                </a:lnTo>
                <a:lnTo>
                  <a:pt x="117" y="47"/>
                </a:lnTo>
                <a:lnTo>
                  <a:pt x="107" y="52"/>
                </a:lnTo>
                <a:lnTo>
                  <a:pt x="81" y="65"/>
                </a:lnTo>
                <a:lnTo>
                  <a:pt x="59" y="81"/>
                </a:lnTo>
                <a:lnTo>
                  <a:pt x="40" y="98"/>
                </a:lnTo>
                <a:lnTo>
                  <a:pt x="25" y="117"/>
                </a:lnTo>
                <a:lnTo>
                  <a:pt x="14" y="137"/>
                </a:lnTo>
                <a:lnTo>
                  <a:pt x="5" y="161"/>
                </a:lnTo>
                <a:lnTo>
                  <a:pt x="1" y="185"/>
                </a:lnTo>
                <a:lnTo>
                  <a:pt x="0" y="211"/>
                </a:lnTo>
                <a:lnTo>
                  <a:pt x="1" y="233"/>
                </a:lnTo>
                <a:lnTo>
                  <a:pt x="5" y="253"/>
                </a:lnTo>
                <a:lnTo>
                  <a:pt x="12" y="273"/>
                </a:lnTo>
                <a:lnTo>
                  <a:pt x="23" y="291"/>
                </a:lnTo>
                <a:lnTo>
                  <a:pt x="36" y="307"/>
                </a:lnTo>
                <a:lnTo>
                  <a:pt x="51" y="322"/>
                </a:lnTo>
                <a:lnTo>
                  <a:pt x="68" y="335"/>
                </a:lnTo>
                <a:lnTo>
                  <a:pt x="88" y="346"/>
                </a:lnTo>
                <a:lnTo>
                  <a:pt x="110" y="358"/>
                </a:lnTo>
                <a:lnTo>
                  <a:pt x="135" y="367"/>
                </a:lnTo>
                <a:lnTo>
                  <a:pt x="162" y="377"/>
                </a:lnTo>
                <a:lnTo>
                  <a:pt x="191" y="385"/>
                </a:lnTo>
                <a:lnTo>
                  <a:pt x="221" y="392"/>
                </a:lnTo>
                <a:lnTo>
                  <a:pt x="253" y="397"/>
                </a:lnTo>
                <a:lnTo>
                  <a:pt x="288" y="403"/>
                </a:lnTo>
                <a:lnTo>
                  <a:pt x="323" y="409"/>
                </a:lnTo>
                <a:lnTo>
                  <a:pt x="334" y="411"/>
                </a:lnTo>
                <a:lnTo>
                  <a:pt x="348" y="416"/>
                </a:lnTo>
                <a:lnTo>
                  <a:pt x="363" y="422"/>
                </a:lnTo>
                <a:lnTo>
                  <a:pt x="378" y="430"/>
                </a:lnTo>
                <a:lnTo>
                  <a:pt x="391" y="439"/>
                </a:lnTo>
                <a:lnTo>
                  <a:pt x="402" y="448"/>
                </a:lnTo>
                <a:lnTo>
                  <a:pt x="409" y="459"/>
                </a:lnTo>
                <a:lnTo>
                  <a:pt x="412" y="471"/>
                </a:lnTo>
                <a:lnTo>
                  <a:pt x="426" y="607"/>
                </a:lnTo>
                <a:lnTo>
                  <a:pt x="427" y="611"/>
                </a:lnTo>
                <a:lnTo>
                  <a:pt x="432" y="623"/>
                </a:lnTo>
                <a:lnTo>
                  <a:pt x="439" y="639"/>
                </a:lnTo>
                <a:lnTo>
                  <a:pt x="450" y="660"/>
                </a:lnTo>
                <a:lnTo>
                  <a:pt x="463" y="683"/>
                </a:lnTo>
                <a:lnTo>
                  <a:pt x="480" y="707"/>
                </a:lnTo>
                <a:lnTo>
                  <a:pt x="499" y="730"/>
                </a:lnTo>
                <a:lnTo>
                  <a:pt x="523" y="753"/>
                </a:lnTo>
                <a:lnTo>
                  <a:pt x="546" y="771"/>
                </a:lnTo>
                <a:lnTo>
                  <a:pt x="567" y="785"/>
                </a:lnTo>
                <a:lnTo>
                  <a:pt x="586" y="795"/>
                </a:lnTo>
                <a:lnTo>
                  <a:pt x="605" y="802"/>
                </a:lnTo>
                <a:lnTo>
                  <a:pt x="622" y="804"/>
                </a:lnTo>
                <a:lnTo>
                  <a:pt x="638" y="800"/>
                </a:lnTo>
                <a:lnTo>
                  <a:pt x="656" y="793"/>
                </a:lnTo>
                <a:lnTo>
                  <a:pt x="673" y="779"/>
                </a:lnTo>
                <a:lnTo>
                  <a:pt x="689" y="762"/>
                </a:lnTo>
                <a:lnTo>
                  <a:pt x="698" y="743"/>
                </a:lnTo>
                <a:lnTo>
                  <a:pt x="703" y="724"/>
                </a:lnTo>
                <a:lnTo>
                  <a:pt x="705" y="705"/>
                </a:lnTo>
                <a:lnTo>
                  <a:pt x="704" y="689"/>
                </a:lnTo>
                <a:lnTo>
                  <a:pt x="701" y="675"/>
                </a:lnTo>
                <a:lnTo>
                  <a:pt x="700" y="667"/>
                </a:lnTo>
                <a:lnTo>
                  <a:pt x="699" y="663"/>
                </a:lnTo>
                <a:lnTo>
                  <a:pt x="701" y="666"/>
                </a:lnTo>
                <a:lnTo>
                  <a:pt x="708" y="670"/>
                </a:lnTo>
                <a:lnTo>
                  <a:pt x="719" y="678"/>
                </a:lnTo>
                <a:lnTo>
                  <a:pt x="733" y="686"/>
                </a:lnTo>
                <a:lnTo>
                  <a:pt x="748" y="695"/>
                </a:lnTo>
                <a:lnTo>
                  <a:pt x="766" y="701"/>
                </a:lnTo>
                <a:lnTo>
                  <a:pt x="783" y="706"/>
                </a:lnTo>
                <a:lnTo>
                  <a:pt x="801" y="707"/>
                </a:lnTo>
                <a:lnTo>
                  <a:pt x="821" y="704"/>
                </a:lnTo>
                <a:lnTo>
                  <a:pt x="845" y="695"/>
                </a:lnTo>
                <a:lnTo>
                  <a:pt x="871" y="682"/>
                </a:lnTo>
                <a:lnTo>
                  <a:pt x="898" y="666"/>
                </a:lnTo>
                <a:lnTo>
                  <a:pt x="923" y="643"/>
                </a:lnTo>
                <a:lnTo>
                  <a:pt x="947" y="618"/>
                </a:lnTo>
                <a:lnTo>
                  <a:pt x="967" y="588"/>
                </a:lnTo>
                <a:lnTo>
                  <a:pt x="979" y="554"/>
                </a:lnTo>
                <a:lnTo>
                  <a:pt x="988" y="516"/>
                </a:lnTo>
                <a:lnTo>
                  <a:pt x="993" y="477"/>
                </a:lnTo>
                <a:lnTo>
                  <a:pt x="996" y="443"/>
                </a:lnTo>
                <a:lnTo>
                  <a:pt x="995" y="409"/>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25619" name="Group 19"/>
          <p:cNvGrpSpPr>
            <a:grpSpLocks noChangeAspect="1"/>
          </p:cNvGrpSpPr>
          <p:nvPr/>
        </p:nvGrpSpPr>
        <p:grpSpPr bwMode="auto">
          <a:xfrm>
            <a:off x="971550" y="4581525"/>
            <a:ext cx="1455738" cy="1477963"/>
            <a:chOff x="0" y="0"/>
            <a:chExt cx="2294" cy="2327"/>
          </a:xfrm>
        </p:grpSpPr>
        <p:sp>
          <p:nvSpPr>
            <p:cNvPr id="25620" name="AutoShape 20"/>
            <p:cNvSpPr>
              <a:spLocks noChangeAspect="1" noChangeArrowheads="1"/>
            </p:cNvSpPr>
            <p:nvPr/>
          </p:nvSpPr>
          <p:spPr bwMode="auto">
            <a:xfrm>
              <a:off x="0" y="0"/>
              <a:ext cx="2294" cy="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25621" name="Freeform 21"/>
            <p:cNvSpPr>
              <a:spLocks/>
            </p:cNvSpPr>
            <p:nvPr/>
          </p:nvSpPr>
          <p:spPr bwMode="auto">
            <a:xfrm>
              <a:off x="0" y="927"/>
              <a:ext cx="1631" cy="942"/>
            </a:xfrm>
            <a:custGeom>
              <a:avLst/>
              <a:gdLst>
                <a:gd name="T0" fmla="*/ 0 w 1631"/>
                <a:gd name="T1" fmla="*/ 219 h 942"/>
                <a:gd name="T2" fmla="*/ 0 w 1631"/>
                <a:gd name="T3" fmla="*/ 735 h 942"/>
                <a:gd name="T4" fmla="*/ 611 w 1631"/>
                <a:gd name="T5" fmla="*/ 942 h 942"/>
                <a:gd name="T6" fmla="*/ 1404 w 1631"/>
                <a:gd name="T7" fmla="*/ 643 h 942"/>
                <a:gd name="T8" fmla="*/ 1631 w 1631"/>
                <a:gd name="T9" fmla="*/ 0 h 942"/>
                <a:gd name="T10" fmla="*/ 0 w 1631"/>
                <a:gd name="T11" fmla="*/ 219 h 942"/>
              </a:gdLst>
              <a:ahLst/>
              <a:cxnLst>
                <a:cxn ang="0">
                  <a:pos x="T0" y="T1"/>
                </a:cxn>
                <a:cxn ang="0">
                  <a:pos x="T2" y="T3"/>
                </a:cxn>
                <a:cxn ang="0">
                  <a:pos x="T4" y="T5"/>
                </a:cxn>
                <a:cxn ang="0">
                  <a:pos x="T6" y="T7"/>
                </a:cxn>
                <a:cxn ang="0">
                  <a:pos x="T8" y="T9"/>
                </a:cxn>
                <a:cxn ang="0">
                  <a:pos x="T10" y="T11"/>
                </a:cxn>
              </a:cxnLst>
              <a:rect l="0" t="0" r="r" b="b"/>
              <a:pathLst>
                <a:path w="1631" h="942">
                  <a:moveTo>
                    <a:pt x="0" y="219"/>
                  </a:moveTo>
                  <a:lnTo>
                    <a:pt x="0" y="735"/>
                  </a:lnTo>
                  <a:lnTo>
                    <a:pt x="611" y="942"/>
                  </a:lnTo>
                  <a:lnTo>
                    <a:pt x="1404" y="643"/>
                  </a:lnTo>
                  <a:lnTo>
                    <a:pt x="1631" y="0"/>
                  </a:lnTo>
                  <a:lnTo>
                    <a:pt x="0" y="219"/>
                  </a:lnTo>
                  <a:close/>
                </a:path>
              </a:pathLst>
            </a:custGeom>
            <a:solidFill>
              <a:srgbClr val="A5CE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22" name="Freeform 22"/>
            <p:cNvSpPr>
              <a:spLocks/>
            </p:cNvSpPr>
            <p:nvPr/>
          </p:nvSpPr>
          <p:spPr bwMode="auto">
            <a:xfrm>
              <a:off x="1291" y="195"/>
              <a:ext cx="685" cy="883"/>
            </a:xfrm>
            <a:custGeom>
              <a:avLst/>
              <a:gdLst>
                <a:gd name="T0" fmla="*/ 538 w 685"/>
                <a:gd name="T1" fmla="*/ 436 h 883"/>
                <a:gd name="T2" fmla="*/ 549 w 685"/>
                <a:gd name="T3" fmla="*/ 371 h 883"/>
                <a:gd name="T4" fmla="*/ 549 w 685"/>
                <a:gd name="T5" fmla="*/ 303 h 883"/>
                <a:gd name="T6" fmla="*/ 537 w 685"/>
                <a:gd name="T7" fmla="*/ 237 h 883"/>
                <a:gd name="T8" fmla="*/ 517 w 685"/>
                <a:gd name="T9" fmla="*/ 176 h 883"/>
                <a:gd name="T10" fmla="*/ 487 w 685"/>
                <a:gd name="T11" fmla="*/ 123 h 883"/>
                <a:gd name="T12" fmla="*/ 451 w 685"/>
                <a:gd name="T13" fmla="*/ 77 h 883"/>
                <a:gd name="T14" fmla="*/ 406 w 685"/>
                <a:gd name="T15" fmla="*/ 41 h 883"/>
                <a:gd name="T16" fmla="*/ 357 w 685"/>
                <a:gd name="T17" fmla="*/ 15 h 883"/>
                <a:gd name="T18" fmla="*/ 303 w 685"/>
                <a:gd name="T19" fmla="*/ 1 h 883"/>
                <a:gd name="T20" fmla="*/ 247 w 685"/>
                <a:gd name="T21" fmla="*/ 1 h 883"/>
                <a:gd name="T22" fmla="*/ 194 w 685"/>
                <a:gd name="T23" fmla="*/ 15 h 883"/>
                <a:gd name="T24" fmla="*/ 145 w 685"/>
                <a:gd name="T25" fmla="*/ 41 h 883"/>
                <a:gd name="T26" fmla="*/ 100 w 685"/>
                <a:gd name="T27" fmla="*/ 77 h 883"/>
                <a:gd name="T28" fmla="*/ 63 w 685"/>
                <a:gd name="T29" fmla="*/ 123 h 883"/>
                <a:gd name="T30" fmla="*/ 34 w 685"/>
                <a:gd name="T31" fmla="*/ 176 h 883"/>
                <a:gd name="T32" fmla="*/ 13 w 685"/>
                <a:gd name="T33" fmla="*/ 237 h 883"/>
                <a:gd name="T34" fmla="*/ 1 w 685"/>
                <a:gd name="T35" fmla="*/ 303 h 883"/>
                <a:gd name="T36" fmla="*/ 1 w 685"/>
                <a:gd name="T37" fmla="*/ 373 h 883"/>
                <a:gd name="T38" fmla="*/ 11 w 685"/>
                <a:gd name="T39" fmla="*/ 438 h 883"/>
                <a:gd name="T40" fmla="*/ 30 w 685"/>
                <a:gd name="T41" fmla="*/ 498 h 883"/>
                <a:gd name="T42" fmla="*/ 58 w 685"/>
                <a:gd name="T43" fmla="*/ 552 h 883"/>
                <a:gd name="T44" fmla="*/ 92 w 685"/>
                <a:gd name="T45" fmla="*/ 598 h 883"/>
                <a:gd name="T46" fmla="*/ 134 w 685"/>
                <a:gd name="T47" fmla="*/ 635 h 883"/>
                <a:gd name="T48" fmla="*/ 182 w 685"/>
                <a:gd name="T49" fmla="*/ 660 h 883"/>
                <a:gd name="T50" fmla="*/ 234 w 685"/>
                <a:gd name="T51" fmla="*/ 673 h 883"/>
                <a:gd name="T52" fmla="*/ 268 w 685"/>
                <a:gd name="T53" fmla="*/ 675 h 883"/>
                <a:gd name="T54" fmla="*/ 281 w 685"/>
                <a:gd name="T55" fmla="*/ 674 h 883"/>
                <a:gd name="T56" fmla="*/ 294 w 685"/>
                <a:gd name="T57" fmla="*/ 672 h 883"/>
                <a:gd name="T58" fmla="*/ 306 w 685"/>
                <a:gd name="T59" fmla="*/ 670 h 883"/>
                <a:gd name="T60" fmla="*/ 280 w 685"/>
                <a:gd name="T61" fmla="*/ 785 h 883"/>
                <a:gd name="T62" fmla="*/ 289 w 685"/>
                <a:gd name="T63" fmla="*/ 793 h 883"/>
                <a:gd name="T64" fmla="*/ 317 w 685"/>
                <a:gd name="T65" fmla="*/ 815 h 883"/>
                <a:gd name="T66" fmla="*/ 361 w 685"/>
                <a:gd name="T67" fmla="*/ 844 h 883"/>
                <a:gd name="T68" fmla="*/ 415 w 685"/>
                <a:gd name="T69" fmla="*/ 873 h 883"/>
                <a:gd name="T70" fmla="*/ 446 w 685"/>
                <a:gd name="T71" fmla="*/ 882 h 883"/>
                <a:gd name="T72" fmla="*/ 477 w 685"/>
                <a:gd name="T73" fmla="*/ 882 h 883"/>
                <a:gd name="T74" fmla="*/ 509 w 685"/>
                <a:gd name="T75" fmla="*/ 876 h 883"/>
                <a:gd name="T76" fmla="*/ 538 w 685"/>
                <a:gd name="T77" fmla="*/ 866 h 883"/>
                <a:gd name="T78" fmla="*/ 566 w 685"/>
                <a:gd name="T79" fmla="*/ 853 h 883"/>
                <a:gd name="T80" fmla="*/ 591 w 685"/>
                <a:gd name="T81" fmla="*/ 840 h 883"/>
                <a:gd name="T82" fmla="*/ 611 w 685"/>
                <a:gd name="T83" fmla="*/ 830 h 883"/>
                <a:gd name="T84" fmla="*/ 626 w 685"/>
                <a:gd name="T85" fmla="*/ 823 h 883"/>
                <a:gd name="T86" fmla="*/ 649 w 685"/>
                <a:gd name="T87" fmla="*/ 805 h 883"/>
                <a:gd name="T88" fmla="*/ 668 w 685"/>
                <a:gd name="T89" fmla="*/ 776 h 883"/>
                <a:gd name="T90" fmla="*/ 681 w 685"/>
                <a:gd name="T91" fmla="*/ 749 h 883"/>
                <a:gd name="T92" fmla="*/ 685 w 685"/>
                <a:gd name="T93" fmla="*/ 737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5" h="883">
                  <a:moveTo>
                    <a:pt x="529" y="468"/>
                  </a:moveTo>
                  <a:lnTo>
                    <a:pt x="538" y="436"/>
                  </a:lnTo>
                  <a:lnTo>
                    <a:pt x="545" y="405"/>
                  </a:lnTo>
                  <a:lnTo>
                    <a:pt x="549" y="371"/>
                  </a:lnTo>
                  <a:lnTo>
                    <a:pt x="550" y="338"/>
                  </a:lnTo>
                  <a:lnTo>
                    <a:pt x="549" y="303"/>
                  </a:lnTo>
                  <a:lnTo>
                    <a:pt x="544" y="269"/>
                  </a:lnTo>
                  <a:lnTo>
                    <a:pt x="537" y="237"/>
                  </a:lnTo>
                  <a:lnTo>
                    <a:pt x="529" y="207"/>
                  </a:lnTo>
                  <a:lnTo>
                    <a:pt x="517" y="176"/>
                  </a:lnTo>
                  <a:lnTo>
                    <a:pt x="503" y="149"/>
                  </a:lnTo>
                  <a:lnTo>
                    <a:pt x="487" y="123"/>
                  </a:lnTo>
                  <a:lnTo>
                    <a:pt x="469" y="99"/>
                  </a:lnTo>
                  <a:lnTo>
                    <a:pt x="451" y="77"/>
                  </a:lnTo>
                  <a:lnTo>
                    <a:pt x="428" y="58"/>
                  </a:lnTo>
                  <a:lnTo>
                    <a:pt x="406" y="41"/>
                  </a:lnTo>
                  <a:lnTo>
                    <a:pt x="383" y="27"/>
                  </a:lnTo>
                  <a:lnTo>
                    <a:pt x="357" y="15"/>
                  </a:lnTo>
                  <a:lnTo>
                    <a:pt x="330" y="7"/>
                  </a:lnTo>
                  <a:lnTo>
                    <a:pt x="303" y="1"/>
                  </a:lnTo>
                  <a:lnTo>
                    <a:pt x="275" y="0"/>
                  </a:lnTo>
                  <a:lnTo>
                    <a:pt x="247" y="1"/>
                  </a:lnTo>
                  <a:lnTo>
                    <a:pt x="220" y="7"/>
                  </a:lnTo>
                  <a:lnTo>
                    <a:pt x="194" y="15"/>
                  </a:lnTo>
                  <a:lnTo>
                    <a:pt x="168" y="27"/>
                  </a:lnTo>
                  <a:lnTo>
                    <a:pt x="145" y="41"/>
                  </a:lnTo>
                  <a:lnTo>
                    <a:pt x="121" y="58"/>
                  </a:lnTo>
                  <a:lnTo>
                    <a:pt x="100" y="77"/>
                  </a:lnTo>
                  <a:lnTo>
                    <a:pt x="80" y="99"/>
                  </a:lnTo>
                  <a:lnTo>
                    <a:pt x="63" y="123"/>
                  </a:lnTo>
                  <a:lnTo>
                    <a:pt x="46" y="149"/>
                  </a:lnTo>
                  <a:lnTo>
                    <a:pt x="34" y="176"/>
                  </a:lnTo>
                  <a:lnTo>
                    <a:pt x="22" y="207"/>
                  </a:lnTo>
                  <a:lnTo>
                    <a:pt x="13" y="237"/>
                  </a:lnTo>
                  <a:lnTo>
                    <a:pt x="6" y="269"/>
                  </a:lnTo>
                  <a:lnTo>
                    <a:pt x="1" y="303"/>
                  </a:lnTo>
                  <a:lnTo>
                    <a:pt x="0" y="338"/>
                  </a:lnTo>
                  <a:lnTo>
                    <a:pt x="1" y="373"/>
                  </a:lnTo>
                  <a:lnTo>
                    <a:pt x="4" y="405"/>
                  </a:lnTo>
                  <a:lnTo>
                    <a:pt x="11" y="438"/>
                  </a:lnTo>
                  <a:lnTo>
                    <a:pt x="20" y="469"/>
                  </a:lnTo>
                  <a:lnTo>
                    <a:pt x="30" y="498"/>
                  </a:lnTo>
                  <a:lnTo>
                    <a:pt x="43" y="526"/>
                  </a:lnTo>
                  <a:lnTo>
                    <a:pt x="58" y="552"/>
                  </a:lnTo>
                  <a:lnTo>
                    <a:pt x="74" y="576"/>
                  </a:lnTo>
                  <a:lnTo>
                    <a:pt x="92" y="598"/>
                  </a:lnTo>
                  <a:lnTo>
                    <a:pt x="113" y="617"/>
                  </a:lnTo>
                  <a:lnTo>
                    <a:pt x="134" y="635"/>
                  </a:lnTo>
                  <a:lnTo>
                    <a:pt x="157" y="649"/>
                  </a:lnTo>
                  <a:lnTo>
                    <a:pt x="182" y="660"/>
                  </a:lnTo>
                  <a:lnTo>
                    <a:pt x="208" y="668"/>
                  </a:lnTo>
                  <a:lnTo>
                    <a:pt x="234" y="673"/>
                  </a:lnTo>
                  <a:lnTo>
                    <a:pt x="262" y="675"/>
                  </a:lnTo>
                  <a:lnTo>
                    <a:pt x="268" y="675"/>
                  </a:lnTo>
                  <a:lnTo>
                    <a:pt x="274" y="674"/>
                  </a:lnTo>
                  <a:lnTo>
                    <a:pt x="281" y="674"/>
                  </a:lnTo>
                  <a:lnTo>
                    <a:pt x="287" y="673"/>
                  </a:lnTo>
                  <a:lnTo>
                    <a:pt x="294" y="672"/>
                  </a:lnTo>
                  <a:lnTo>
                    <a:pt x="300" y="671"/>
                  </a:lnTo>
                  <a:lnTo>
                    <a:pt x="306" y="670"/>
                  </a:lnTo>
                  <a:lnTo>
                    <a:pt x="312" y="668"/>
                  </a:lnTo>
                  <a:lnTo>
                    <a:pt x="280" y="785"/>
                  </a:lnTo>
                  <a:lnTo>
                    <a:pt x="282" y="787"/>
                  </a:lnTo>
                  <a:lnTo>
                    <a:pt x="289" y="793"/>
                  </a:lnTo>
                  <a:lnTo>
                    <a:pt x="302" y="803"/>
                  </a:lnTo>
                  <a:lnTo>
                    <a:pt x="317" y="815"/>
                  </a:lnTo>
                  <a:lnTo>
                    <a:pt x="337" y="829"/>
                  </a:lnTo>
                  <a:lnTo>
                    <a:pt x="361" y="844"/>
                  </a:lnTo>
                  <a:lnTo>
                    <a:pt x="386" y="859"/>
                  </a:lnTo>
                  <a:lnTo>
                    <a:pt x="415" y="873"/>
                  </a:lnTo>
                  <a:lnTo>
                    <a:pt x="431" y="879"/>
                  </a:lnTo>
                  <a:lnTo>
                    <a:pt x="446" y="882"/>
                  </a:lnTo>
                  <a:lnTo>
                    <a:pt x="462" y="883"/>
                  </a:lnTo>
                  <a:lnTo>
                    <a:pt x="477" y="882"/>
                  </a:lnTo>
                  <a:lnTo>
                    <a:pt x="494" y="880"/>
                  </a:lnTo>
                  <a:lnTo>
                    <a:pt x="509" y="876"/>
                  </a:lnTo>
                  <a:lnTo>
                    <a:pt x="524" y="872"/>
                  </a:lnTo>
                  <a:lnTo>
                    <a:pt x="538" y="866"/>
                  </a:lnTo>
                  <a:lnTo>
                    <a:pt x="552" y="860"/>
                  </a:lnTo>
                  <a:lnTo>
                    <a:pt x="566" y="853"/>
                  </a:lnTo>
                  <a:lnTo>
                    <a:pt x="579" y="846"/>
                  </a:lnTo>
                  <a:lnTo>
                    <a:pt x="591" y="840"/>
                  </a:lnTo>
                  <a:lnTo>
                    <a:pt x="601" y="834"/>
                  </a:lnTo>
                  <a:lnTo>
                    <a:pt x="611" y="830"/>
                  </a:lnTo>
                  <a:lnTo>
                    <a:pt x="619" y="825"/>
                  </a:lnTo>
                  <a:lnTo>
                    <a:pt x="626" y="823"/>
                  </a:lnTo>
                  <a:lnTo>
                    <a:pt x="637" y="816"/>
                  </a:lnTo>
                  <a:lnTo>
                    <a:pt x="649" y="805"/>
                  </a:lnTo>
                  <a:lnTo>
                    <a:pt x="658" y="792"/>
                  </a:lnTo>
                  <a:lnTo>
                    <a:pt x="668" y="776"/>
                  </a:lnTo>
                  <a:lnTo>
                    <a:pt x="675" y="761"/>
                  </a:lnTo>
                  <a:lnTo>
                    <a:pt x="681" y="749"/>
                  </a:lnTo>
                  <a:lnTo>
                    <a:pt x="684" y="740"/>
                  </a:lnTo>
                  <a:lnTo>
                    <a:pt x="685" y="737"/>
                  </a:lnTo>
                  <a:lnTo>
                    <a:pt x="529" y="468"/>
                  </a:lnTo>
                  <a:close/>
                </a:path>
              </a:pathLst>
            </a:custGeom>
            <a:solidFill>
              <a:srgbClr val="F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23" name="Freeform 23"/>
            <p:cNvSpPr>
              <a:spLocks/>
            </p:cNvSpPr>
            <p:nvPr/>
          </p:nvSpPr>
          <p:spPr bwMode="auto">
            <a:xfrm>
              <a:off x="1297" y="3"/>
              <a:ext cx="996" cy="804"/>
            </a:xfrm>
            <a:custGeom>
              <a:avLst/>
              <a:gdLst>
                <a:gd name="T0" fmla="*/ 990 w 996"/>
                <a:gd name="T1" fmla="*/ 364 h 804"/>
                <a:gd name="T2" fmla="*/ 975 w 996"/>
                <a:gd name="T3" fmla="*/ 306 h 804"/>
                <a:gd name="T4" fmla="*/ 953 w 996"/>
                <a:gd name="T5" fmla="*/ 260 h 804"/>
                <a:gd name="T6" fmla="*/ 912 w 996"/>
                <a:gd name="T7" fmla="*/ 201 h 804"/>
                <a:gd name="T8" fmla="*/ 862 w 996"/>
                <a:gd name="T9" fmla="*/ 161 h 804"/>
                <a:gd name="T10" fmla="*/ 793 w 996"/>
                <a:gd name="T11" fmla="*/ 144 h 804"/>
                <a:gd name="T12" fmla="*/ 730 w 996"/>
                <a:gd name="T13" fmla="*/ 151 h 804"/>
                <a:gd name="T14" fmla="*/ 673 w 996"/>
                <a:gd name="T15" fmla="*/ 163 h 804"/>
                <a:gd name="T16" fmla="*/ 630 w 996"/>
                <a:gd name="T17" fmla="*/ 126 h 804"/>
                <a:gd name="T18" fmla="*/ 571 w 996"/>
                <a:gd name="T19" fmla="*/ 70 h 804"/>
                <a:gd name="T20" fmla="*/ 492 w 996"/>
                <a:gd name="T21" fmla="*/ 26 h 804"/>
                <a:gd name="T22" fmla="*/ 438 w 996"/>
                <a:gd name="T23" fmla="*/ 9 h 804"/>
                <a:gd name="T24" fmla="*/ 380 w 996"/>
                <a:gd name="T25" fmla="*/ 0 h 804"/>
                <a:gd name="T26" fmla="*/ 321 w 996"/>
                <a:gd name="T27" fmla="*/ 3 h 804"/>
                <a:gd name="T28" fmla="*/ 268 w 996"/>
                <a:gd name="T29" fmla="*/ 10 h 804"/>
                <a:gd name="T30" fmla="*/ 220 w 996"/>
                <a:gd name="T31" fmla="*/ 17 h 804"/>
                <a:gd name="T32" fmla="*/ 177 w 996"/>
                <a:gd name="T33" fmla="*/ 27 h 804"/>
                <a:gd name="T34" fmla="*/ 140 w 996"/>
                <a:gd name="T35" fmla="*/ 38 h 804"/>
                <a:gd name="T36" fmla="*/ 107 w 996"/>
                <a:gd name="T37" fmla="*/ 52 h 804"/>
                <a:gd name="T38" fmla="*/ 40 w 996"/>
                <a:gd name="T39" fmla="*/ 98 h 804"/>
                <a:gd name="T40" fmla="*/ 5 w 996"/>
                <a:gd name="T41" fmla="*/ 161 h 804"/>
                <a:gd name="T42" fmla="*/ 1 w 996"/>
                <a:gd name="T43" fmla="*/ 233 h 804"/>
                <a:gd name="T44" fmla="*/ 23 w 996"/>
                <a:gd name="T45" fmla="*/ 291 h 804"/>
                <a:gd name="T46" fmla="*/ 68 w 996"/>
                <a:gd name="T47" fmla="*/ 335 h 804"/>
                <a:gd name="T48" fmla="*/ 135 w 996"/>
                <a:gd name="T49" fmla="*/ 367 h 804"/>
                <a:gd name="T50" fmla="*/ 221 w 996"/>
                <a:gd name="T51" fmla="*/ 392 h 804"/>
                <a:gd name="T52" fmla="*/ 323 w 996"/>
                <a:gd name="T53" fmla="*/ 409 h 804"/>
                <a:gd name="T54" fmla="*/ 363 w 996"/>
                <a:gd name="T55" fmla="*/ 422 h 804"/>
                <a:gd name="T56" fmla="*/ 402 w 996"/>
                <a:gd name="T57" fmla="*/ 448 h 804"/>
                <a:gd name="T58" fmla="*/ 426 w 996"/>
                <a:gd name="T59" fmla="*/ 607 h 804"/>
                <a:gd name="T60" fmla="*/ 439 w 996"/>
                <a:gd name="T61" fmla="*/ 639 h 804"/>
                <a:gd name="T62" fmla="*/ 480 w 996"/>
                <a:gd name="T63" fmla="*/ 707 h 804"/>
                <a:gd name="T64" fmla="*/ 546 w 996"/>
                <a:gd name="T65" fmla="*/ 771 h 804"/>
                <a:gd name="T66" fmla="*/ 605 w 996"/>
                <a:gd name="T67" fmla="*/ 802 h 804"/>
                <a:gd name="T68" fmla="*/ 656 w 996"/>
                <a:gd name="T69" fmla="*/ 793 h 804"/>
                <a:gd name="T70" fmla="*/ 698 w 996"/>
                <a:gd name="T71" fmla="*/ 743 h 804"/>
                <a:gd name="T72" fmla="*/ 704 w 996"/>
                <a:gd name="T73" fmla="*/ 689 h 804"/>
                <a:gd name="T74" fmla="*/ 699 w 996"/>
                <a:gd name="T75" fmla="*/ 663 h 804"/>
                <a:gd name="T76" fmla="*/ 719 w 996"/>
                <a:gd name="T77" fmla="*/ 678 h 804"/>
                <a:gd name="T78" fmla="*/ 766 w 996"/>
                <a:gd name="T79" fmla="*/ 701 h 804"/>
                <a:gd name="T80" fmla="*/ 821 w 996"/>
                <a:gd name="T81" fmla="*/ 704 h 804"/>
                <a:gd name="T82" fmla="*/ 898 w 996"/>
                <a:gd name="T83" fmla="*/ 666 h 804"/>
                <a:gd name="T84" fmla="*/ 967 w 996"/>
                <a:gd name="T85" fmla="*/ 588 h 804"/>
                <a:gd name="T86" fmla="*/ 993 w 996"/>
                <a:gd name="T87" fmla="*/ 47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6" h="804">
                  <a:moveTo>
                    <a:pt x="995" y="409"/>
                  </a:moveTo>
                  <a:lnTo>
                    <a:pt x="992" y="386"/>
                  </a:lnTo>
                  <a:lnTo>
                    <a:pt x="990" y="364"/>
                  </a:lnTo>
                  <a:lnTo>
                    <a:pt x="985" y="344"/>
                  </a:lnTo>
                  <a:lnTo>
                    <a:pt x="981" y="324"/>
                  </a:lnTo>
                  <a:lnTo>
                    <a:pt x="975" y="306"/>
                  </a:lnTo>
                  <a:lnTo>
                    <a:pt x="968" y="289"/>
                  </a:lnTo>
                  <a:lnTo>
                    <a:pt x="961" y="274"/>
                  </a:lnTo>
                  <a:lnTo>
                    <a:pt x="953" y="260"/>
                  </a:lnTo>
                  <a:lnTo>
                    <a:pt x="939" y="240"/>
                  </a:lnTo>
                  <a:lnTo>
                    <a:pt x="926" y="220"/>
                  </a:lnTo>
                  <a:lnTo>
                    <a:pt x="912" y="201"/>
                  </a:lnTo>
                  <a:lnTo>
                    <a:pt x="898" y="185"/>
                  </a:lnTo>
                  <a:lnTo>
                    <a:pt x="881" y="172"/>
                  </a:lnTo>
                  <a:lnTo>
                    <a:pt x="862" y="161"/>
                  </a:lnTo>
                  <a:lnTo>
                    <a:pt x="839" y="151"/>
                  </a:lnTo>
                  <a:lnTo>
                    <a:pt x="814" y="146"/>
                  </a:lnTo>
                  <a:lnTo>
                    <a:pt x="793" y="144"/>
                  </a:lnTo>
                  <a:lnTo>
                    <a:pt x="772" y="146"/>
                  </a:lnTo>
                  <a:lnTo>
                    <a:pt x="751" y="148"/>
                  </a:lnTo>
                  <a:lnTo>
                    <a:pt x="730" y="151"/>
                  </a:lnTo>
                  <a:lnTo>
                    <a:pt x="710" y="156"/>
                  </a:lnTo>
                  <a:lnTo>
                    <a:pt x="691" y="159"/>
                  </a:lnTo>
                  <a:lnTo>
                    <a:pt x="673" y="163"/>
                  </a:lnTo>
                  <a:lnTo>
                    <a:pt x="659" y="165"/>
                  </a:lnTo>
                  <a:lnTo>
                    <a:pt x="647" y="146"/>
                  </a:lnTo>
                  <a:lnTo>
                    <a:pt x="630" y="126"/>
                  </a:lnTo>
                  <a:lnTo>
                    <a:pt x="613" y="106"/>
                  </a:lnTo>
                  <a:lnTo>
                    <a:pt x="593" y="88"/>
                  </a:lnTo>
                  <a:lnTo>
                    <a:pt x="571" y="70"/>
                  </a:lnTo>
                  <a:lnTo>
                    <a:pt x="546" y="54"/>
                  </a:lnTo>
                  <a:lnTo>
                    <a:pt x="520" y="39"/>
                  </a:lnTo>
                  <a:lnTo>
                    <a:pt x="492" y="26"/>
                  </a:lnTo>
                  <a:lnTo>
                    <a:pt x="475" y="19"/>
                  </a:lnTo>
                  <a:lnTo>
                    <a:pt x="456" y="13"/>
                  </a:lnTo>
                  <a:lnTo>
                    <a:pt x="438" y="9"/>
                  </a:lnTo>
                  <a:lnTo>
                    <a:pt x="419" y="5"/>
                  </a:lnTo>
                  <a:lnTo>
                    <a:pt x="400" y="2"/>
                  </a:lnTo>
                  <a:lnTo>
                    <a:pt x="380" y="0"/>
                  </a:lnTo>
                  <a:lnTo>
                    <a:pt x="359" y="0"/>
                  </a:lnTo>
                  <a:lnTo>
                    <a:pt x="339" y="2"/>
                  </a:lnTo>
                  <a:lnTo>
                    <a:pt x="321" y="3"/>
                  </a:lnTo>
                  <a:lnTo>
                    <a:pt x="302" y="5"/>
                  </a:lnTo>
                  <a:lnTo>
                    <a:pt x="285" y="7"/>
                  </a:lnTo>
                  <a:lnTo>
                    <a:pt x="268" y="10"/>
                  </a:lnTo>
                  <a:lnTo>
                    <a:pt x="252" y="12"/>
                  </a:lnTo>
                  <a:lnTo>
                    <a:pt x="235" y="14"/>
                  </a:lnTo>
                  <a:lnTo>
                    <a:pt x="220" y="17"/>
                  </a:lnTo>
                  <a:lnTo>
                    <a:pt x="205" y="20"/>
                  </a:lnTo>
                  <a:lnTo>
                    <a:pt x="191" y="24"/>
                  </a:lnTo>
                  <a:lnTo>
                    <a:pt x="177" y="27"/>
                  </a:lnTo>
                  <a:lnTo>
                    <a:pt x="164" y="31"/>
                  </a:lnTo>
                  <a:lnTo>
                    <a:pt x="151" y="34"/>
                  </a:lnTo>
                  <a:lnTo>
                    <a:pt x="140" y="38"/>
                  </a:lnTo>
                  <a:lnTo>
                    <a:pt x="128" y="42"/>
                  </a:lnTo>
                  <a:lnTo>
                    <a:pt x="117" y="47"/>
                  </a:lnTo>
                  <a:lnTo>
                    <a:pt x="107" y="52"/>
                  </a:lnTo>
                  <a:lnTo>
                    <a:pt x="81" y="65"/>
                  </a:lnTo>
                  <a:lnTo>
                    <a:pt x="59" y="81"/>
                  </a:lnTo>
                  <a:lnTo>
                    <a:pt x="40" y="98"/>
                  </a:lnTo>
                  <a:lnTo>
                    <a:pt x="25" y="117"/>
                  </a:lnTo>
                  <a:lnTo>
                    <a:pt x="14" y="137"/>
                  </a:lnTo>
                  <a:lnTo>
                    <a:pt x="5" y="161"/>
                  </a:lnTo>
                  <a:lnTo>
                    <a:pt x="1" y="185"/>
                  </a:lnTo>
                  <a:lnTo>
                    <a:pt x="0" y="211"/>
                  </a:lnTo>
                  <a:lnTo>
                    <a:pt x="1" y="233"/>
                  </a:lnTo>
                  <a:lnTo>
                    <a:pt x="5" y="253"/>
                  </a:lnTo>
                  <a:lnTo>
                    <a:pt x="12" y="273"/>
                  </a:lnTo>
                  <a:lnTo>
                    <a:pt x="23" y="291"/>
                  </a:lnTo>
                  <a:lnTo>
                    <a:pt x="36" y="307"/>
                  </a:lnTo>
                  <a:lnTo>
                    <a:pt x="51" y="322"/>
                  </a:lnTo>
                  <a:lnTo>
                    <a:pt x="68" y="335"/>
                  </a:lnTo>
                  <a:lnTo>
                    <a:pt x="88" y="346"/>
                  </a:lnTo>
                  <a:lnTo>
                    <a:pt x="110" y="358"/>
                  </a:lnTo>
                  <a:lnTo>
                    <a:pt x="135" y="367"/>
                  </a:lnTo>
                  <a:lnTo>
                    <a:pt x="162" y="377"/>
                  </a:lnTo>
                  <a:lnTo>
                    <a:pt x="191" y="385"/>
                  </a:lnTo>
                  <a:lnTo>
                    <a:pt x="221" y="392"/>
                  </a:lnTo>
                  <a:lnTo>
                    <a:pt x="253" y="397"/>
                  </a:lnTo>
                  <a:lnTo>
                    <a:pt x="288" y="403"/>
                  </a:lnTo>
                  <a:lnTo>
                    <a:pt x="323" y="409"/>
                  </a:lnTo>
                  <a:lnTo>
                    <a:pt x="334" y="411"/>
                  </a:lnTo>
                  <a:lnTo>
                    <a:pt x="348" y="416"/>
                  </a:lnTo>
                  <a:lnTo>
                    <a:pt x="363" y="422"/>
                  </a:lnTo>
                  <a:lnTo>
                    <a:pt x="378" y="430"/>
                  </a:lnTo>
                  <a:lnTo>
                    <a:pt x="391" y="439"/>
                  </a:lnTo>
                  <a:lnTo>
                    <a:pt x="402" y="448"/>
                  </a:lnTo>
                  <a:lnTo>
                    <a:pt x="409" y="459"/>
                  </a:lnTo>
                  <a:lnTo>
                    <a:pt x="412" y="471"/>
                  </a:lnTo>
                  <a:lnTo>
                    <a:pt x="426" y="607"/>
                  </a:lnTo>
                  <a:lnTo>
                    <a:pt x="427" y="611"/>
                  </a:lnTo>
                  <a:lnTo>
                    <a:pt x="432" y="623"/>
                  </a:lnTo>
                  <a:lnTo>
                    <a:pt x="439" y="639"/>
                  </a:lnTo>
                  <a:lnTo>
                    <a:pt x="450" y="660"/>
                  </a:lnTo>
                  <a:lnTo>
                    <a:pt x="463" y="683"/>
                  </a:lnTo>
                  <a:lnTo>
                    <a:pt x="480" y="707"/>
                  </a:lnTo>
                  <a:lnTo>
                    <a:pt x="499" y="730"/>
                  </a:lnTo>
                  <a:lnTo>
                    <a:pt x="523" y="753"/>
                  </a:lnTo>
                  <a:lnTo>
                    <a:pt x="546" y="771"/>
                  </a:lnTo>
                  <a:lnTo>
                    <a:pt x="567" y="785"/>
                  </a:lnTo>
                  <a:lnTo>
                    <a:pt x="586" y="795"/>
                  </a:lnTo>
                  <a:lnTo>
                    <a:pt x="605" y="802"/>
                  </a:lnTo>
                  <a:lnTo>
                    <a:pt x="622" y="804"/>
                  </a:lnTo>
                  <a:lnTo>
                    <a:pt x="638" y="800"/>
                  </a:lnTo>
                  <a:lnTo>
                    <a:pt x="656" y="793"/>
                  </a:lnTo>
                  <a:lnTo>
                    <a:pt x="673" y="779"/>
                  </a:lnTo>
                  <a:lnTo>
                    <a:pt x="689" y="762"/>
                  </a:lnTo>
                  <a:lnTo>
                    <a:pt x="698" y="743"/>
                  </a:lnTo>
                  <a:lnTo>
                    <a:pt x="703" y="724"/>
                  </a:lnTo>
                  <a:lnTo>
                    <a:pt x="705" y="705"/>
                  </a:lnTo>
                  <a:lnTo>
                    <a:pt x="704" y="689"/>
                  </a:lnTo>
                  <a:lnTo>
                    <a:pt x="701" y="675"/>
                  </a:lnTo>
                  <a:lnTo>
                    <a:pt x="700" y="667"/>
                  </a:lnTo>
                  <a:lnTo>
                    <a:pt x="699" y="663"/>
                  </a:lnTo>
                  <a:lnTo>
                    <a:pt x="701" y="666"/>
                  </a:lnTo>
                  <a:lnTo>
                    <a:pt x="708" y="670"/>
                  </a:lnTo>
                  <a:lnTo>
                    <a:pt x="719" y="678"/>
                  </a:lnTo>
                  <a:lnTo>
                    <a:pt x="733" y="686"/>
                  </a:lnTo>
                  <a:lnTo>
                    <a:pt x="748" y="695"/>
                  </a:lnTo>
                  <a:lnTo>
                    <a:pt x="766" y="701"/>
                  </a:lnTo>
                  <a:lnTo>
                    <a:pt x="783" y="706"/>
                  </a:lnTo>
                  <a:lnTo>
                    <a:pt x="801" y="707"/>
                  </a:lnTo>
                  <a:lnTo>
                    <a:pt x="821" y="704"/>
                  </a:lnTo>
                  <a:lnTo>
                    <a:pt x="845" y="695"/>
                  </a:lnTo>
                  <a:lnTo>
                    <a:pt x="871" y="682"/>
                  </a:lnTo>
                  <a:lnTo>
                    <a:pt x="898" y="666"/>
                  </a:lnTo>
                  <a:lnTo>
                    <a:pt x="923" y="643"/>
                  </a:lnTo>
                  <a:lnTo>
                    <a:pt x="947" y="618"/>
                  </a:lnTo>
                  <a:lnTo>
                    <a:pt x="967" y="588"/>
                  </a:lnTo>
                  <a:lnTo>
                    <a:pt x="979" y="554"/>
                  </a:lnTo>
                  <a:lnTo>
                    <a:pt x="988" y="516"/>
                  </a:lnTo>
                  <a:lnTo>
                    <a:pt x="993" y="477"/>
                  </a:lnTo>
                  <a:lnTo>
                    <a:pt x="996" y="443"/>
                  </a:lnTo>
                  <a:lnTo>
                    <a:pt x="995" y="409"/>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24" name="Freeform 24"/>
            <p:cNvSpPr>
              <a:spLocks/>
            </p:cNvSpPr>
            <p:nvPr/>
          </p:nvSpPr>
          <p:spPr bwMode="auto">
            <a:xfrm>
              <a:off x="505" y="1841"/>
              <a:ext cx="1369" cy="464"/>
            </a:xfrm>
            <a:custGeom>
              <a:avLst/>
              <a:gdLst>
                <a:gd name="T0" fmla="*/ 19 w 1369"/>
                <a:gd name="T1" fmla="*/ 464 h 464"/>
                <a:gd name="T2" fmla="*/ 1369 w 1369"/>
                <a:gd name="T3" fmla="*/ 464 h 464"/>
                <a:gd name="T4" fmla="*/ 1072 w 1369"/>
                <a:gd name="T5" fmla="*/ 83 h 464"/>
                <a:gd name="T6" fmla="*/ 1071 w 1369"/>
                <a:gd name="T7" fmla="*/ 83 h 464"/>
                <a:gd name="T8" fmla="*/ 1065 w 1369"/>
                <a:gd name="T9" fmla="*/ 82 h 464"/>
                <a:gd name="T10" fmla="*/ 1057 w 1369"/>
                <a:gd name="T11" fmla="*/ 80 h 464"/>
                <a:gd name="T12" fmla="*/ 1046 w 1369"/>
                <a:gd name="T13" fmla="*/ 79 h 464"/>
                <a:gd name="T14" fmla="*/ 1032 w 1369"/>
                <a:gd name="T15" fmla="*/ 75 h 464"/>
                <a:gd name="T16" fmla="*/ 1016 w 1369"/>
                <a:gd name="T17" fmla="*/ 73 h 464"/>
                <a:gd name="T18" fmla="*/ 998 w 1369"/>
                <a:gd name="T19" fmla="*/ 68 h 464"/>
                <a:gd name="T20" fmla="*/ 977 w 1369"/>
                <a:gd name="T21" fmla="*/ 65 h 464"/>
                <a:gd name="T22" fmla="*/ 954 w 1369"/>
                <a:gd name="T23" fmla="*/ 61 h 464"/>
                <a:gd name="T24" fmla="*/ 929 w 1369"/>
                <a:gd name="T25" fmla="*/ 57 h 464"/>
                <a:gd name="T26" fmla="*/ 904 w 1369"/>
                <a:gd name="T27" fmla="*/ 52 h 464"/>
                <a:gd name="T28" fmla="*/ 876 w 1369"/>
                <a:gd name="T29" fmla="*/ 47 h 464"/>
                <a:gd name="T30" fmla="*/ 846 w 1369"/>
                <a:gd name="T31" fmla="*/ 43 h 464"/>
                <a:gd name="T32" fmla="*/ 816 w 1369"/>
                <a:gd name="T33" fmla="*/ 38 h 464"/>
                <a:gd name="T34" fmla="*/ 786 w 1369"/>
                <a:gd name="T35" fmla="*/ 33 h 464"/>
                <a:gd name="T36" fmla="*/ 754 w 1369"/>
                <a:gd name="T37" fmla="*/ 29 h 464"/>
                <a:gd name="T38" fmla="*/ 721 w 1369"/>
                <a:gd name="T39" fmla="*/ 24 h 464"/>
                <a:gd name="T40" fmla="*/ 689 w 1369"/>
                <a:gd name="T41" fmla="*/ 19 h 464"/>
                <a:gd name="T42" fmla="*/ 656 w 1369"/>
                <a:gd name="T43" fmla="*/ 16 h 464"/>
                <a:gd name="T44" fmla="*/ 623 w 1369"/>
                <a:gd name="T45" fmla="*/ 12 h 464"/>
                <a:gd name="T46" fmla="*/ 591 w 1369"/>
                <a:gd name="T47" fmla="*/ 9 h 464"/>
                <a:gd name="T48" fmla="*/ 558 w 1369"/>
                <a:gd name="T49" fmla="*/ 7 h 464"/>
                <a:gd name="T50" fmla="*/ 526 w 1369"/>
                <a:gd name="T51" fmla="*/ 4 h 464"/>
                <a:gd name="T52" fmla="*/ 495 w 1369"/>
                <a:gd name="T53" fmla="*/ 2 h 464"/>
                <a:gd name="T54" fmla="*/ 466 w 1369"/>
                <a:gd name="T55" fmla="*/ 1 h 464"/>
                <a:gd name="T56" fmla="*/ 436 w 1369"/>
                <a:gd name="T57" fmla="*/ 0 h 464"/>
                <a:gd name="T58" fmla="*/ 408 w 1369"/>
                <a:gd name="T59" fmla="*/ 1 h 464"/>
                <a:gd name="T60" fmla="*/ 382 w 1369"/>
                <a:gd name="T61" fmla="*/ 1 h 464"/>
                <a:gd name="T62" fmla="*/ 357 w 1369"/>
                <a:gd name="T63" fmla="*/ 3 h 464"/>
                <a:gd name="T64" fmla="*/ 334 w 1369"/>
                <a:gd name="T65" fmla="*/ 6 h 464"/>
                <a:gd name="T66" fmla="*/ 313 w 1369"/>
                <a:gd name="T67" fmla="*/ 9 h 464"/>
                <a:gd name="T68" fmla="*/ 294 w 1369"/>
                <a:gd name="T69" fmla="*/ 14 h 464"/>
                <a:gd name="T70" fmla="*/ 280 w 1369"/>
                <a:gd name="T71" fmla="*/ 18 h 464"/>
                <a:gd name="T72" fmla="*/ 266 w 1369"/>
                <a:gd name="T73" fmla="*/ 23 h 464"/>
                <a:gd name="T74" fmla="*/ 251 w 1369"/>
                <a:gd name="T75" fmla="*/ 29 h 464"/>
                <a:gd name="T76" fmla="*/ 234 w 1369"/>
                <a:gd name="T77" fmla="*/ 35 h 464"/>
                <a:gd name="T78" fmla="*/ 218 w 1369"/>
                <a:gd name="T79" fmla="*/ 43 h 464"/>
                <a:gd name="T80" fmla="*/ 200 w 1369"/>
                <a:gd name="T81" fmla="*/ 51 h 464"/>
                <a:gd name="T82" fmla="*/ 184 w 1369"/>
                <a:gd name="T83" fmla="*/ 60 h 464"/>
                <a:gd name="T84" fmla="*/ 167 w 1369"/>
                <a:gd name="T85" fmla="*/ 69 h 464"/>
                <a:gd name="T86" fmla="*/ 149 w 1369"/>
                <a:gd name="T87" fmla="*/ 80 h 464"/>
                <a:gd name="T88" fmla="*/ 133 w 1369"/>
                <a:gd name="T89" fmla="*/ 91 h 464"/>
                <a:gd name="T90" fmla="*/ 116 w 1369"/>
                <a:gd name="T91" fmla="*/ 103 h 464"/>
                <a:gd name="T92" fmla="*/ 100 w 1369"/>
                <a:gd name="T93" fmla="*/ 116 h 464"/>
                <a:gd name="T94" fmla="*/ 85 w 1369"/>
                <a:gd name="T95" fmla="*/ 130 h 464"/>
                <a:gd name="T96" fmla="*/ 71 w 1369"/>
                <a:gd name="T97" fmla="*/ 144 h 464"/>
                <a:gd name="T98" fmla="*/ 58 w 1369"/>
                <a:gd name="T99" fmla="*/ 159 h 464"/>
                <a:gd name="T100" fmla="*/ 46 w 1369"/>
                <a:gd name="T101" fmla="*/ 175 h 464"/>
                <a:gd name="T102" fmla="*/ 19 w 1369"/>
                <a:gd name="T103" fmla="*/ 224 h 464"/>
                <a:gd name="T104" fmla="*/ 5 w 1369"/>
                <a:gd name="T105" fmla="*/ 272 h 464"/>
                <a:gd name="T106" fmla="*/ 0 w 1369"/>
                <a:gd name="T107" fmla="*/ 321 h 464"/>
                <a:gd name="T108" fmla="*/ 0 w 1369"/>
                <a:gd name="T109" fmla="*/ 366 h 464"/>
                <a:gd name="T110" fmla="*/ 5 w 1369"/>
                <a:gd name="T111" fmla="*/ 406 h 464"/>
                <a:gd name="T112" fmla="*/ 11 w 1369"/>
                <a:gd name="T113" fmla="*/ 436 h 464"/>
                <a:gd name="T114" fmla="*/ 17 w 1369"/>
                <a:gd name="T115" fmla="*/ 457 h 464"/>
                <a:gd name="T116" fmla="*/ 19 w 1369"/>
                <a:gd name="T117"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69" h="464">
                  <a:moveTo>
                    <a:pt x="19" y="464"/>
                  </a:moveTo>
                  <a:lnTo>
                    <a:pt x="1369" y="464"/>
                  </a:lnTo>
                  <a:lnTo>
                    <a:pt x="1072" y="83"/>
                  </a:lnTo>
                  <a:lnTo>
                    <a:pt x="1071" y="83"/>
                  </a:lnTo>
                  <a:lnTo>
                    <a:pt x="1065" y="82"/>
                  </a:lnTo>
                  <a:lnTo>
                    <a:pt x="1057" y="80"/>
                  </a:lnTo>
                  <a:lnTo>
                    <a:pt x="1046" y="79"/>
                  </a:lnTo>
                  <a:lnTo>
                    <a:pt x="1032" y="75"/>
                  </a:lnTo>
                  <a:lnTo>
                    <a:pt x="1016" y="73"/>
                  </a:lnTo>
                  <a:lnTo>
                    <a:pt x="998" y="68"/>
                  </a:lnTo>
                  <a:lnTo>
                    <a:pt x="977" y="65"/>
                  </a:lnTo>
                  <a:lnTo>
                    <a:pt x="954" y="61"/>
                  </a:lnTo>
                  <a:lnTo>
                    <a:pt x="929" y="57"/>
                  </a:lnTo>
                  <a:lnTo>
                    <a:pt x="904" y="52"/>
                  </a:lnTo>
                  <a:lnTo>
                    <a:pt x="876" y="47"/>
                  </a:lnTo>
                  <a:lnTo>
                    <a:pt x="846" y="43"/>
                  </a:lnTo>
                  <a:lnTo>
                    <a:pt x="816" y="38"/>
                  </a:lnTo>
                  <a:lnTo>
                    <a:pt x="786" y="33"/>
                  </a:lnTo>
                  <a:lnTo>
                    <a:pt x="754" y="29"/>
                  </a:lnTo>
                  <a:lnTo>
                    <a:pt x="721" y="24"/>
                  </a:lnTo>
                  <a:lnTo>
                    <a:pt x="689" y="19"/>
                  </a:lnTo>
                  <a:lnTo>
                    <a:pt x="656" y="16"/>
                  </a:lnTo>
                  <a:lnTo>
                    <a:pt x="623" y="12"/>
                  </a:lnTo>
                  <a:lnTo>
                    <a:pt x="591" y="9"/>
                  </a:lnTo>
                  <a:lnTo>
                    <a:pt x="558" y="7"/>
                  </a:lnTo>
                  <a:lnTo>
                    <a:pt x="526" y="4"/>
                  </a:lnTo>
                  <a:lnTo>
                    <a:pt x="495" y="2"/>
                  </a:lnTo>
                  <a:lnTo>
                    <a:pt x="466" y="1"/>
                  </a:lnTo>
                  <a:lnTo>
                    <a:pt x="436" y="0"/>
                  </a:lnTo>
                  <a:lnTo>
                    <a:pt x="408" y="1"/>
                  </a:lnTo>
                  <a:lnTo>
                    <a:pt x="382" y="1"/>
                  </a:lnTo>
                  <a:lnTo>
                    <a:pt x="357" y="3"/>
                  </a:lnTo>
                  <a:lnTo>
                    <a:pt x="334" y="6"/>
                  </a:lnTo>
                  <a:lnTo>
                    <a:pt x="313" y="9"/>
                  </a:lnTo>
                  <a:lnTo>
                    <a:pt x="294" y="14"/>
                  </a:lnTo>
                  <a:lnTo>
                    <a:pt x="280" y="18"/>
                  </a:lnTo>
                  <a:lnTo>
                    <a:pt x="266" y="23"/>
                  </a:lnTo>
                  <a:lnTo>
                    <a:pt x="251" y="29"/>
                  </a:lnTo>
                  <a:lnTo>
                    <a:pt x="234" y="35"/>
                  </a:lnTo>
                  <a:lnTo>
                    <a:pt x="218" y="43"/>
                  </a:lnTo>
                  <a:lnTo>
                    <a:pt x="200" y="51"/>
                  </a:lnTo>
                  <a:lnTo>
                    <a:pt x="184" y="60"/>
                  </a:lnTo>
                  <a:lnTo>
                    <a:pt x="167" y="69"/>
                  </a:lnTo>
                  <a:lnTo>
                    <a:pt x="149" y="80"/>
                  </a:lnTo>
                  <a:lnTo>
                    <a:pt x="133" y="91"/>
                  </a:lnTo>
                  <a:lnTo>
                    <a:pt x="116" y="103"/>
                  </a:lnTo>
                  <a:lnTo>
                    <a:pt x="100" y="116"/>
                  </a:lnTo>
                  <a:lnTo>
                    <a:pt x="85" y="130"/>
                  </a:lnTo>
                  <a:lnTo>
                    <a:pt x="71" y="144"/>
                  </a:lnTo>
                  <a:lnTo>
                    <a:pt x="58" y="159"/>
                  </a:lnTo>
                  <a:lnTo>
                    <a:pt x="46" y="175"/>
                  </a:lnTo>
                  <a:lnTo>
                    <a:pt x="19" y="224"/>
                  </a:lnTo>
                  <a:lnTo>
                    <a:pt x="5" y="272"/>
                  </a:lnTo>
                  <a:lnTo>
                    <a:pt x="0" y="321"/>
                  </a:lnTo>
                  <a:lnTo>
                    <a:pt x="0" y="366"/>
                  </a:lnTo>
                  <a:lnTo>
                    <a:pt x="5" y="406"/>
                  </a:lnTo>
                  <a:lnTo>
                    <a:pt x="11" y="436"/>
                  </a:lnTo>
                  <a:lnTo>
                    <a:pt x="17" y="457"/>
                  </a:lnTo>
                  <a:lnTo>
                    <a:pt x="19" y="464"/>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25" name="Freeform 25"/>
            <p:cNvSpPr>
              <a:spLocks/>
            </p:cNvSpPr>
            <p:nvPr/>
          </p:nvSpPr>
          <p:spPr bwMode="auto">
            <a:xfrm>
              <a:off x="798" y="903"/>
              <a:ext cx="1394" cy="1369"/>
            </a:xfrm>
            <a:custGeom>
              <a:avLst/>
              <a:gdLst>
                <a:gd name="T0" fmla="*/ 773 w 1394"/>
                <a:gd name="T1" fmla="*/ 45 h 1369"/>
                <a:gd name="T2" fmla="*/ 732 w 1394"/>
                <a:gd name="T3" fmla="*/ 56 h 1369"/>
                <a:gd name="T4" fmla="*/ 669 w 1394"/>
                <a:gd name="T5" fmla="*/ 77 h 1369"/>
                <a:gd name="T6" fmla="*/ 598 w 1394"/>
                <a:gd name="T7" fmla="*/ 111 h 1369"/>
                <a:gd name="T8" fmla="*/ 532 w 1394"/>
                <a:gd name="T9" fmla="*/ 162 h 1369"/>
                <a:gd name="T10" fmla="*/ 479 w 1394"/>
                <a:gd name="T11" fmla="*/ 241 h 1369"/>
                <a:gd name="T12" fmla="*/ 439 w 1394"/>
                <a:gd name="T13" fmla="*/ 340 h 1369"/>
                <a:gd name="T14" fmla="*/ 414 w 1394"/>
                <a:gd name="T15" fmla="*/ 463 h 1369"/>
                <a:gd name="T16" fmla="*/ 395 w 1394"/>
                <a:gd name="T17" fmla="*/ 630 h 1369"/>
                <a:gd name="T18" fmla="*/ 375 w 1394"/>
                <a:gd name="T19" fmla="*/ 765 h 1369"/>
                <a:gd name="T20" fmla="*/ 320 w 1394"/>
                <a:gd name="T21" fmla="*/ 829 h 1369"/>
                <a:gd name="T22" fmla="*/ 236 w 1394"/>
                <a:gd name="T23" fmla="*/ 782 h 1369"/>
                <a:gd name="T24" fmla="*/ 184 w 1394"/>
                <a:gd name="T25" fmla="*/ 689 h 1369"/>
                <a:gd name="T26" fmla="*/ 0 w 1394"/>
                <a:gd name="T27" fmla="*/ 752 h 1369"/>
                <a:gd name="T28" fmla="*/ 7 w 1394"/>
                <a:gd name="T29" fmla="*/ 781 h 1369"/>
                <a:gd name="T30" fmla="*/ 31 w 1394"/>
                <a:gd name="T31" fmla="*/ 858 h 1369"/>
                <a:gd name="T32" fmla="*/ 64 w 1394"/>
                <a:gd name="T33" fmla="*/ 944 h 1369"/>
                <a:gd name="T34" fmla="*/ 99 w 1394"/>
                <a:gd name="T35" fmla="*/ 999 h 1369"/>
                <a:gd name="T36" fmla="*/ 145 w 1394"/>
                <a:gd name="T37" fmla="*/ 1053 h 1369"/>
                <a:gd name="T38" fmla="*/ 196 w 1394"/>
                <a:gd name="T39" fmla="*/ 1100 h 1369"/>
                <a:gd name="T40" fmla="*/ 245 w 1394"/>
                <a:gd name="T41" fmla="*/ 1134 h 1369"/>
                <a:gd name="T42" fmla="*/ 287 w 1394"/>
                <a:gd name="T43" fmla="*/ 1150 h 1369"/>
                <a:gd name="T44" fmla="*/ 333 w 1394"/>
                <a:gd name="T45" fmla="*/ 1156 h 1369"/>
                <a:gd name="T46" fmla="*/ 365 w 1394"/>
                <a:gd name="T47" fmla="*/ 1150 h 1369"/>
                <a:gd name="T48" fmla="*/ 424 w 1394"/>
                <a:gd name="T49" fmla="*/ 1138 h 1369"/>
                <a:gd name="T50" fmla="*/ 445 w 1394"/>
                <a:gd name="T51" fmla="*/ 1151 h 1369"/>
                <a:gd name="T52" fmla="*/ 460 w 1394"/>
                <a:gd name="T53" fmla="*/ 1183 h 1369"/>
                <a:gd name="T54" fmla="*/ 483 w 1394"/>
                <a:gd name="T55" fmla="*/ 1227 h 1369"/>
                <a:gd name="T56" fmla="*/ 529 w 1394"/>
                <a:gd name="T57" fmla="*/ 1274 h 1369"/>
                <a:gd name="T58" fmla="*/ 612 w 1394"/>
                <a:gd name="T59" fmla="*/ 1322 h 1369"/>
                <a:gd name="T60" fmla="*/ 745 w 1394"/>
                <a:gd name="T61" fmla="*/ 1360 h 1369"/>
                <a:gd name="T62" fmla="*/ 866 w 1394"/>
                <a:gd name="T63" fmla="*/ 1369 h 1369"/>
                <a:gd name="T64" fmla="*/ 969 w 1394"/>
                <a:gd name="T65" fmla="*/ 1359 h 1369"/>
                <a:gd name="T66" fmla="*/ 1044 w 1394"/>
                <a:gd name="T67" fmla="*/ 1340 h 1369"/>
                <a:gd name="T68" fmla="*/ 1086 w 1394"/>
                <a:gd name="T69" fmla="*/ 1324 h 1369"/>
                <a:gd name="T70" fmla="*/ 1109 w 1394"/>
                <a:gd name="T71" fmla="*/ 1285 h 1369"/>
                <a:gd name="T72" fmla="*/ 1168 w 1394"/>
                <a:gd name="T73" fmla="*/ 1134 h 1369"/>
                <a:gd name="T74" fmla="*/ 1247 w 1394"/>
                <a:gd name="T75" fmla="*/ 917 h 1369"/>
                <a:gd name="T76" fmla="*/ 1325 w 1394"/>
                <a:gd name="T77" fmla="*/ 692 h 1369"/>
                <a:gd name="T78" fmla="*/ 1380 w 1394"/>
                <a:gd name="T79" fmla="*/ 513 h 1369"/>
                <a:gd name="T80" fmla="*/ 1394 w 1394"/>
                <a:gd name="T81" fmla="*/ 411 h 1369"/>
                <a:gd name="T82" fmla="*/ 1384 w 1394"/>
                <a:gd name="T83" fmla="*/ 294 h 1369"/>
                <a:gd name="T84" fmla="*/ 1354 w 1394"/>
                <a:gd name="T85" fmla="*/ 190 h 1369"/>
                <a:gd name="T86" fmla="*/ 1306 w 1394"/>
                <a:gd name="T87" fmla="*/ 118 h 1369"/>
                <a:gd name="T88" fmla="*/ 1218 w 1394"/>
                <a:gd name="T89" fmla="*/ 31 h 1369"/>
                <a:gd name="T90" fmla="*/ 1160 w 1394"/>
                <a:gd name="T91" fmla="*/ 2 h 1369"/>
                <a:gd name="T92" fmla="*/ 1069 w 1394"/>
                <a:gd name="T93" fmla="*/ 97 h 1369"/>
                <a:gd name="T94" fmla="*/ 974 w 1394"/>
                <a:gd name="T95" fmla="*/ 124 h 1369"/>
                <a:gd name="T96" fmla="*/ 886 w 1394"/>
                <a:gd name="T97" fmla="*/ 107 h 1369"/>
                <a:gd name="T98" fmla="*/ 820 w 1394"/>
                <a:gd name="T99" fmla="*/ 72 h 1369"/>
                <a:gd name="T100" fmla="*/ 785 w 1394"/>
                <a:gd name="T101" fmla="*/ 46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94" h="1369">
                  <a:moveTo>
                    <a:pt x="782" y="44"/>
                  </a:moveTo>
                  <a:lnTo>
                    <a:pt x="780" y="44"/>
                  </a:lnTo>
                  <a:lnTo>
                    <a:pt x="773" y="45"/>
                  </a:lnTo>
                  <a:lnTo>
                    <a:pt x="762" y="48"/>
                  </a:lnTo>
                  <a:lnTo>
                    <a:pt x="748" y="51"/>
                  </a:lnTo>
                  <a:lnTo>
                    <a:pt x="732" y="56"/>
                  </a:lnTo>
                  <a:lnTo>
                    <a:pt x="712" y="61"/>
                  </a:lnTo>
                  <a:lnTo>
                    <a:pt x="691" y="68"/>
                  </a:lnTo>
                  <a:lnTo>
                    <a:pt x="669" y="77"/>
                  </a:lnTo>
                  <a:lnTo>
                    <a:pt x="645" y="87"/>
                  </a:lnTo>
                  <a:lnTo>
                    <a:pt x="621" y="99"/>
                  </a:lnTo>
                  <a:lnTo>
                    <a:pt x="598" y="111"/>
                  </a:lnTo>
                  <a:lnTo>
                    <a:pt x="574" y="126"/>
                  </a:lnTo>
                  <a:lnTo>
                    <a:pt x="552" y="144"/>
                  </a:lnTo>
                  <a:lnTo>
                    <a:pt x="532" y="162"/>
                  </a:lnTo>
                  <a:lnTo>
                    <a:pt x="514" y="183"/>
                  </a:lnTo>
                  <a:lnTo>
                    <a:pt x="499" y="207"/>
                  </a:lnTo>
                  <a:lnTo>
                    <a:pt x="479" y="241"/>
                  </a:lnTo>
                  <a:lnTo>
                    <a:pt x="462" y="274"/>
                  </a:lnTo>
                  <a:lnTo>
                    <a:pt x="449" y="306"/>
                  </a:lnTo>
                  <a:lnTo>
                    <a:pt x="439" y="340"/>
                  </a:lnTo>
                  <a:lnTo>
                    <a:pt x="430" y="376"/>
                  </a:lnTo>
                  <a:lnTo>
                    <a:pt x="421" y="417"/>
                  </a:lnTo>
                  <a:lnTo>
                    <a:pt x="414" y="463"/>
                  </a:lnTo>
                  <a:lnTo>
                    <a:pt x="406" y="518"/>
                  </a:lnTo>
                  <a:lnTo>
                    <a:pt x="399" y="574"/>
                  </a:lnTo>
                  <a:lnTo>
                    <a:pt x="395" y="630"/>
                  </a:lnTo>
                  <a:lnTo>
                    <a:pt x="390" y="681"/>
                  </a:lnTo>
                  <a:lnTo>
                    <a:pt x="384" y="726"/>
                  </a:lnTo>
                  <a:lnTo>
                    <a:pt x="375" y="765"/>
                  </a:lnTo>
                  <a:lnTo>
                    <a:pt x="362" y="796"/>
                  </a:lnTo>
                  <a:lnTo>
                    <a:pt x="344" y="818"/>
                  </a:lnTo>
                  <a:lnTo>
                    <a:pt x="320" y="829"/>
                  </a:lnTo>
                  <a:lnTo>
                    <a:pt x="289" y="826"/>
                  </a:lnTo>
                  <a:lnTo>
                    <a:pt x="261" y="809"/>
                  </a:lnTo>
                  <a:lnTo>
                    <a:pt x="236" y="782"/>
                  </a:lnTo>
                  <a:lnTo>
                    <a:pt x="215" y="751"/>
                  </a:lnTo>
                  <a:lnTo>
                    <a:pt x="197" y="718"/>
                  </a:lnTo>
                  <a:lnTo>
                    <a:pt x="184" y="689"/>
                  </a:lnTo>
                  <a:lnTo>
                    <a:pt x="176" y="670"/>
                  </a:lnTo>
                  <a:lnTo>
                    <a:pt x="174" y="661"/>
                  </a:lnTo>
                  <a:lnTo>
                    <a:pt x="0" y="752"/>
                  </a:lnTo>
                  <a:lnTo>
                    <a:pt x="1" y="755"/>
                  </a:lnTo>
                  <a:lnTo>
                    <a:pt x="3" y="766"/>
                  </a:lnTo>
                  <a:lnTo>
                    <a:pt x="7" y="781"/>
                  </a:lnTo>
                  <a:lnTo>
                    <a:pt x="14" y="802"/>
                  </a:lnTo>
                  <a:lnTo>
                    <a:pt x="21" y="827"/>
                  </a:lnTo>
                  <a:lnTo>
                    <a:pt x="31" y="858"/>
                  </a:lnTo>
                  <a:lnTo>
                    <a:pt x="42" y="890"/>
                  </a:lnTo>
                  <a:lnTo>
                    <a:pt x="56" y="925"/>
                  </a:lnTo>
                  <a:lnTo>
                    <a:pt x="64" y="944"/>
                  </a:lnTo>
                  <a:lnTo>
                    <a:pt x="73" y="962"/>
                  </a:lnTo>
                  <a:lnTo>
                    <a:pt x="85" y="981"/>
                  </a:lnTo>
                  <a:lnTo>
                    <a:pt x="99" y="999"/>
                  </a:lnTo>
                  <a:lnTo>
                    <a:pt x="113" y="1018"/>
                  </a:lnTo>
                  <a:lnTo>
                    <a:pt x="128" y="1035"/>
                  </a:lnTo>
                  <a:lnTo>
                    <a:pt x="145" y="1053"/>
                  </a:lnTo>
                  <a:lnTo>
                    <a:pt x="161" y="1070"/>
                  </a:lnTo>
                  <a:lnTo>
                    <a:pt x="178" y="1085"/>
                  </a:lnTo>
                  <a:lnTo>
                    <a:pt x="196" y="1100"/>
                  </a:lnTo>
                  <a:lnTo>
                    <a:pt x="212" y="1113"/>
                  </a:lnTo>
                  <a:lnTo>
                    <a:pt x="229" y="1125"/>
                  </a:lnTo>
                  <a:lnTo>
                    <a:pt x="245" y="1134"/>
                  </a:lnTo>
                  <a:lnTo>
                    <a:pt x="260" y="1141"/>
                  </a:lnTo>
                  <a:lnTo>
                    <a:pt x="274" y="1147"/>
                  </a:lnTo>
                  <a:lnTo>
                    <a:pt x="287" y="1150"/>
                  </a:lnTo>
                  <a:lnTo>
                    <a:pt x="308" y="1154"/>
                  </a:lnTo>
                  <a:lnTo>
                    <a:pt x="322" y="1155"/>
                  </a:lnTo>
                  <a:lnTo>
                    <a:pt x="333" y="1156"/>
                  </a:lnTo>
                  <a:lnTo>
                    <a:pt x="342" y="1155"/>
                  </a:lnTo>
                  <a:lnTo>
                    <a:pt x="351" y="1152"/>
                  </a:lnTo>
                  <a:lnTo>
                    <a:pt x="365" y="1150"/>
                  </a:lnTo>
                  <a:lnTo>
                    <a:pt x="384" y="1145"/>
                  </a:lnTo>
                  <a:lnTo>
                    <a:pt x="412" y="1140"/>
                  </a:lnTo>
                  <a:lnTo>
                    <a:pt x="424" y="1138"/>
                  </a:lnTo>
                  <a:lnTo>
                    <a:pt x="432" y="1141"/>
                  </a:lnTo>
                  <a:lnTo>
                    <a:pt x="439" y="1145"/>
                  </a:lnTo>
                  <a:lnTo>
                    <a:pt x="445" y="1151"/>
                  </a:lnTo>
                  <a:lnTo>
                    <a:pt x="449" y="1161"/>
                  </a:lnTo>
                  <a:lnTo>
                    <a:pt x="454" y="1171"/>
                  </a:lnTo>
                  <a:lnTo>
                    <a:pt x="460" y="1183"/>
                  </a:lnTo>
                  <a:lnTo>
                    <a:pt x="466" y="1197"/>
                  </a:lnTo>
                  <a:lnTo>
                    <a:pt x="474" y="1210"/>
                  </a:lnTo>
                  <a:lnTo>
                    <a:pt x="483" y="1227"/>
                  </a:lnTo>
                  <a:lnTo>
                    <a:pt x="495" y="1242"/>
                  </a:lnTo>
                  <a:lnTo>
                    <a:pt x="510" y="1258"/>
                  </a:lnTo>
                  <a:lnTo>
                    <a:pt x="529" y="1274"/>
                  </a:lnTo>
                  <a:lnTo>
                    <a:pt x="551" y="1291"/>
                  </a:lnTo>
                  <a:lnTo>
                    <a:pt x="579" y="1307"/>
                  </a:lnTo>
                  <a:lnTo>
                    <a:pt x="612" y="1322"/>
                  </a:lnTo>
                  <a:lnTo>
                    <a:pt x="657" y="1339"/>
                  </a:lnTo>
                  <a:lnTo>
                    <a:pt x="702" y="1352"/>
                  </a:lnTo>
                  <a:lnTo>
                    <a:pt x="745" y="1360"/>
                  </a:lnTo>
                  <a:lnTo>
                    <a:pt x="787" y="1366"/>
                  </a:lnTo>
                  <a:lnTo>
                    <a:pt x="828" y="1369"/>
                  </a:lnTo>
                  <a:lnTo>
                    <a:pt x="866" y="1369"/>
                  </a:lnTo>
                  <a:lnTo>
                    <a:pt x="903" y="1367"/>
                  </a:lnTo>
                  <a:lnTo>
                    <a:pt x="938" y="1364"/>
                  </a:lnTo>
                  <a:lnTo>
                    <a:pt x="969" y="1359"/>
                  </a:lnTo>
                  <a:lnTo>
                    <a:pt x="997" y="1353"/>
                  </a:lnTo>
                  <a:lnTo>
                    <a:pt x="1023" y="1347"/>
                  </a:lnTo>
                  <a:lnTo>
                    <a:pt x="1044" y="1340"/>
                  </a:lnTo>
                  <a:lnTo>
                    <a:pt x="1063" y="1335"/>
                  </a:lnTo>
                  <a:lnTo>
                    <a:pt x="1077" y="1329"/>
                  </a:lnTo>
                  <a:lnTo>
                    <a:pt x="1086" y="1324"/>
                  </a:lnTo>
                  <a:lnTo>
                    <a:pt x="1092" y="1322"/>
                  </a:lnTo>
                  <a:lnTo>
                    <a:pt x="1098" y="1311"/>
                  </a:lnTo>
                  <a:lnTo>
                    <a:pt x="1109" y="1285"/>
                  </a:lnTo>
                  <a:lnTo>
                    <a:pt x="1126" y="1245"/>
                  </a:lnTo>
                  <a:lnTo>
                    <a:pt x="1146" y="1194"/>
                  </a:lnTo>
                  <a:lnTo>
                    <a:pt x="1168" y="1134"/>
                  </a:lnTo>
                  <a:lnTo>
                    <a:pt x="1193" y="1067"/>
                  </a:lnTo>
                  <a:lnTo>
                    <a:pt x="1220" y="993"/>
                  </a:lnTo>
                  <a:lnTo>
                    <a:pt x="1247" y="917"/>
                  </a:lnTo>
                  <a:lnTo>
                    <a:pt x="1274" y="840"/>
                  </a:lnTo>
                  <a:lnTo>
                    <a:pt x="1301" y="764"/>
                  </a:lnTo>
                  <a:lnTo>
                    <a:pt x="1325" y="692"/>
                  </a:lnTo>
                  <a:lnTo>
                    <a:pt x="1346" y="623"/>
                  </a:lnTo>
                  <a:lnTo>
                    <a:pt x="1365" y="564"/>
                  </a:lnTo>
                  <a:lnTo>
                    <a:pt x="1380" y="513"/>
                  </a:lnTo>
                  <a:lnTo>
                    <a:pt x="1390" y="473"/>
                  </a:lnTo>
                  <a:lnTo>
                    <a:pt x="1394" y="448"/>
                  </a:lnTo>
                  <a:lnTo>
                    <a:pt x="1394" y="411"/>
                  </a:lnTo>
                  <a:lnTo>
                    <a:pt x="1393" y="371"/>
                  </a:lnTo>
                  <a:lnTo>
                    <a:pt x="1390" y="332"/>
                  </a:lnTo>
                  <a:lnTo>
                    <a:pt x="1384" y="294"/>
                  </a:lnTo>
                  <a:lnTo>
                    <a:pt x="1376" y="256"/>
                  </a:lnTo>
                  <a:lnTo>
                    <a:pt x="1365" y="222"/>
                  </a:lnTo>
                  <a:lnTo>
                    <a:pt x="1354" y="190"/>
                  </a:lnTo>
                  <a:lnTo>
                    <a:pt x="1341" y="164"/>
                  </a:lnTo>
                  <a:lnTo>
                    <a:pt x="1327" y="145"/>
                  </a:lnTo>
                  <a:lnTo>
                    <a:pt x="1306" y="118"/>
                  </a:lnTo>
                  <a:lnTo>
                    <a:pt x="1278" y="88"/>
                  </a:lnTo>
                  <a:lnTo>
                    <a:pt x="1248" y="58"/>
                  </a:lnTo>
                  <a:lnTo>
                    <a:pt x="1218" y="31"/>
                  </a:lnTo>
                  <a:lnTo>
                    <a:pt x="1191" y="10"/>
                  </a:lnTo>
                  <a:lnTo>
                    <a:pt x="1171" y="0"/>
                  </a:lnTo>
                  <a:lnTo>
                    <a:pt x="1160" y="2"/>
                  </a:lnTo>
                  <a:lnTo>
                    <a:pt x="1130" y="43"/>
                  </a:lnTo>
                  <a:lnTo>
                    <a:pt x="1100" y="74"/>
                  </a:lnTo>
                  <a:lnTo>
                    <a:pt x="1069" y="97"/>
                  </a:lnTo>
                  <a:lnTo>
                    <a:pt x="1037" y="113"/>
                  </a:lnTo>
                  <a:lnTo>
                    <a:pt x="1004" y="121"/>
                  </a:lnTo>
                  <a:lnTo>
                    <a:pt x="974" y="124"/>
                  </a:lnTo>
                  <a:lnTo>
                    <a:pt x="944" y="122"/>
                  </a:lnTo>
                  <a:lnTo>
                    <a:pt x="914" y="115"/>
                  </a:lnTo>
                  <a:lnTo>
                    <a:pt x="886" y="107"/>
                  </a:lnTo>
                  <a:lnTo>
                    <a:pt x="862" y="96"/>
                  </a:lnTo>
                  <a:lnTo>
                    <a:pt x="840" y="84"/>
                  </a:lnTo>
                  <a:lnTo>
                    <a:pt x="820" y="72"/>
                  </a:lnTo>
                  <a:lnTo>
                    <a:pt x="805" y="61"/>
                  </a:lnTo>
                  <a:lnTo>
                    <a:pt x="793" y="52"/>
                  </a:lnTo>
                  <a:lnTo>
                    <a:pt x="785" y="46"/>
                  </a:lnTo>
                  <a:lnTo>
                    <a:pt x="782" y="44"/>
                  </a:lnTo>
                  <a:close/>
                </a:path>
              </a:pathLst>
            </a:custGeom>
            <a:solidFill>
              <a:srgbClr val="D87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26" name="Freeform 26"/>
            <p:cNvSpPr>
              <a:spLocks/>
            </p:cNvSpPr>
            <p:nvPr/>
          </p:nvSpPr>
          <p:spPr bwMode="auto">
            <a:xfrm>
              <a:off x="130" y="85"/>
              <a:ext cx="1096" cy="1336"/>
            </a:xfrm>
            <a:custGeom>
              <a:avLst/>
              <a:gdLst>
                <a:gd name="T0" fmla="*/ 22 w 1096"/>
                <a:gd name="T1" fmla="*/ 188 h 1336"/>
                <a:gd name="T2" fmla="*/ 70 w 1096"/>
                <a:gd name="T3" fmla="*/ 1067 h 1336"/>
                <a:gd name="T4" fmla="*/ 335 w 1096"/>
                <a:gd name="T5" fmla="*/ 1072 h 1336"/>
                <a:gd name="T6" fmla="*/ 335 w 1096"/>
                <a:gd name="T7" fmla="*/ 1099 h 1336"/>
                <a:gd name="T8" fmla="*/ 0 w 1096"/>
                <a:gd name="T9" fmla="*/ 1131 h 1336"/>
                <a:gd name="T10" fmla="*/ 0 w 1096"/>
                <a:gd name="T11" fmla="*/ 1228 h 1336"/>
                <a:gd name="T12" fmla="*/ 275 w 1096"/>
                <a:gd name="T13" fmla="*/ 1336 h 1336"/>
                <a:gd name="T14" fmla="*/ 1031 w 1096"/>
                <a:gd name="T15" fmla="*/ 1174 h 1336"/>
                <a:gd name="T16" fmla="*/ 1031 w 1096"/>
                <a:gd name="T17" fmla="*/ 1115 h 1336"/>
                <a:gd name="T18" fmla="*/ 794 w 1096"/>
                <a:gd name="T19" fmla="*/ 1072 h 1336"/>
                <a:gd name="T20" fmla="*/ 794 w 1096"/>
                <a:gd name="T21" fmla="*/ 1025 h 1336"/>
                <a:gd name="T22" fmla="*/ 1068 w 1096"/>
                <a:gd name="T23" fmla="*/ 927 h 1336"/>
                <a:gd name="T24" fmla="*/ 1096 w 1096"/>
                <a:gd name="T25" fmla="*/ 21 h 1336"/>
                <a:gd name="T26" fmla="*/ 195 w 1096"/>
                <a:gd name="T27" fmla="*/ 0 h 1336"/>
                <a:gd name="T28" fmla="*/ 22 w 1096"/>
                <a:gd name="T29" fmla="*/ 188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6" h="1336">
                  <a:moveTo>
                    <a:pt x="22" y="188"/>
                  </a:moveTo>
                  <a:lnTo>
                    <a:pt x="70" y="1067"/>
                  </a:lnTo>
                  <a:lnTo>
                    <a:pt x="335" y="1072"/>
                  </a:lnTo>
                  <a:lnTo>
                    <a:pt x="335" y="1099"/>
                  </a:lnTo>
                  <a:lnTo>
                    <a:pt x="0" y="1131"/>
                  </a:lnTo>
                  <a:lnTo>
                    <a:pt x="0" y="1228"/>
                  </a:lnTo>
                  <a:lnTo>
                    <a:pt x="275" y="1336"/>
                  </a:lnTo>
                  <a:lnTo>
                    <a:pt x="1031" y="1174"/>
                  </a:lnTo>
                  <a:lnTo>
                    <a:pt x="1031" y="1115"/>
                  </a:lnTo>
                  <a:lnTo>
                    <a:pt x="794" y="1072"/>
                  </a:lnTo>
                  <a:lnTo>
                    <a:pt x="794" y="1025"/>
                  </a:lnTo>
                  <a:lnTo>
                    <a:pt x="1068" y="927"/>
                  </a:lnTo>
                  <a:lnTo>
                    <a:pt x="1096" y="21"/>
                  </a:lnTo>
                  <a:lnTo>
                    <a:pt x="195" y="0"/>
                  </a:lnTo>
                  <a:lnTo>
                    <a:pt x="22" y="188"/>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27" name="Freeform 27"/>
            <p:cNvSpPr>
              <a:spLocks/>
            </p:cNvSpPr>
            <p:nvPr/>
          </p:nvSpPr>
          <p:spPr bwMode="auto">
            <a:xfrm>
              <a:off x="298" y="1238"/>
              <a:ext cx="966" cy="381"/>
            </a:xfrm>
            <a:custGeom>
              <a:avLst/>
              <a:gdLst>
                <a:gd name="T0" fmla="*/ 5 w 966"/>
                <a:gd name="T1" fmla="*/ 150 h 381"/>
                <a:gd name="T2" fmla="*/ 0 w 966"/>
                <a:gd name="T3" fmla="*/ 226 h 381"/>
                <a:gd name="T4" fmla="*/ 372 w 966"/>
                <a:gd name="T5" fmla="*/ 381 h 381"/>
                <a:gd name="T6" fmla="*/ 944 w 966"/>
                <a:gd name="T7" fmla="*/ 214 h 381"/>
                <a:gd name="T8" fmla="*/ 966 w 966"/>
                <a:gd name="T9" fmla="*/ 43 h 381"/>
                <a:gd name="T10" fmla="*/ 836 w 966"/>
                <a:gd name="T11" fmla="*/ 0 h 381"/>
                <a:gd name="T12" fmla="*/ 5 w 966"/>
                <a:gd name="T13" fmla="*/ 150 h 381"/>
              </a:gdLst>
              <a:ahLst/>
              <a:cxnLst>
                <a:cxn ang="0">
                  <a:pos x="T0" y="T1"/>
                </a:cxn>
                <a:cxn ang="0">
                  <a:pos x="T2" y="T3"/>
                </a:cxn>
                <a:cxn ang="0">
                  <a:pos x="T4" y="T5"/>
                </a:cxn>
                <a:cxn ang="0">
                  <a:pos x="T6" y="T7"/>
                </a:cxn>
                <a:cxn ang="0">
                  <a:pos x="T8" y="T9"/>
                </a:cxn>
                <a:cxn ang="0">
                  <a:pos x="T10" y="T11"/>
                </a:cxn>
                <a:cxn ang="0">
                  <a:pos x="T12" y="T13"/>
                </a:cxn>
              </a:cxnLst>
              <a:rect l="0" t="0" r="r" b="b"/>
              <a:pathLst>
                <a:path w="966" h="381">
                  <a:moveTo>
                    <a:pt x="5" y="150"/>
                  </a:moveTo>
                  <a:lnTo>
                    <a:pt x="0" y="226"/>
                  </a:lnTo>
                  <a:lnTo>
                    <a:pt x="372" y="381"/>
                  </a:lnTo>
                  <a:lnTo>
                    <a:pt x="944" y="214"/>
                  </a:lnTo>
                  <a:lnTo>
                    <a:pt x="966" y="43"/>
                  </a:lnTo>
                  <a:lnTo>
                    <a:pt x="836" y="0"/>
                  </a:lnTo>
                  <a:lnTo>
                    <a:pt x="5" y="15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28" name="Freeform 28"/>
            <p:cNvSpPr>
              <a:spLocks/>
            </p:cNvSpPr>
            <p:nvPr/>
          </p:nvSpPr>
          <p:spPr bwMode="auto">
            <a:xfrm>
              <a:off x="1077" y="1265"/>
              <a:ext cx="187" cy="252"/>
            </a:xfrm>
            <a:custGeom>
              <a:avLst/>
              <a:gdLst>
                <a:gd name="T0" fmla="*/ 6 w 187"/>
                <a:gd name="T1" fmla="*/ 71 h 252"/>
                <a:gd name="T2" fmla="*/ 7 w 187"/>
                <a:gd name="T3" fmla="*/ 77 h 252"/>
                <a:gd name="T4" fmla="*/ 5 w 187"/>
                <a:gd name="T5" fmla="*/ 85 h 252"/>
                <a:gd name="T6" fmla="*/ 3 w 187"/>
                <a:gd name="T7" fmla="*/ 94 h 252"/>
                <a:gd name="T8" fmla="*/ 7 w 187"/>
                <a:gd name="T9" fmla="*/ 103 h 252"/>
                <a:gd name="T10" fmla="*/ 19 w 187"/>
                <a:gd name="T11" fmla="*/ 116 h 252"/>
                <a:gd name="T12" fmla="*/ 31 w 187"/>
                <a:gd name="T13" fmla="*/ 128 h 252"/>
                <a:gd name="T14" fmla="*/ 44 w 187"/>
                <a:gd name="T15" fmla="*/ 139 h 252"/>
                <a:gd name="T16" fmla="*/ 58 w 187"/>
                <a:gd name="T17" fmla="*/ 150 h 252"/>
                <a:gd name="T18" fmla="*/ 70 w 187"/>
                <a:gd name="T19" fmla="*/ 159 h 252"/>
                <a:gd name="T20" fmla="*/ 79 w 187"/>
                <a:gd name="T21" fmla="*/ 166 h 252"/>
                <a:gd name="T22" fmla="*/ 86 w 187"/>
                <a:gd name="T23" fmla="*/ 171 h 252"/>
                <a:gd name="T24" fmla="*/ 89 w 187"/>
                <a:gd name="T25" fmla="*/ 172 h 252"/>
                <a:gd name="T26" fmla="*/ 144 w 187"/>
                <a:gd name="T27" fmla="*/ 252 h 252"/>
                <a:gd name="T28" fmla="*/ 187 w 187"/>
                <a:gd name="T29" fmla="*/ 43 h 252"/>
                <a:gd name="T30" fmla="*/ 74 w 187"/>
                <a:gd name="T31" fmla="*/ 0 h 252"/>
                <a:gd name="T32" fmla="*/ 69 w 187"/>
                <a:gd name="T33" fmla="*/ 1 h 252"/>
                <a:gd name="T34" fmla="*/ 58 w 187"/>
                <a:gd name="T35" fmla="*/ 5 h 252"/>
                <a:gd name="T36" fmla="*/ 44 w 187"/>
                <a:gd name="T37" fmla="*/ 12 h 252"/>
                <a:gd name="T38" fmla="*/ 29 w 187"/>
                <a:gd name="T39" fmla="*/ 20 h 252"/>
                <a:gd name="T40" fmla="*/ 14 w 187"/>
                <a:gd name="T41" fmla="*/ 30 h 252"/>
                <a:gd name="T42" fmla="*/ 5 w 187"/>
                <a:gd name="T43" fmla="*/ 42 h 252"/>
                <a:gd name="T44" fmla="*/ 0 w 187"/>
                <a:gd name="T45" fmla="*/ 56 h 252"/>
                <a:gd name="T46" fmla="*/ 6 w 187"/>
                <a:gd name="T47" fmla="*/ 7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7" h="252">
                  <a:moveTo>
                    <a:pt x="6" y="71"/>
                  </a:moveTo>
                  <a:lnTo>
                    <a:pt x="7" y="77"/>
                  </a:lnTo>
                  <a:lnTo>
                    <a:pt x="5" y="85"/>
                  </a:lnTo>
                  <a:lnTo>
                    <a:pt x="3" y="94"/>
                  </a:lnTo>
                  <a:lnTo>
                    <a:pt x="7" y="103"/>
                  </a:lnTo>
                  <a:lnTo>
                    <a:pt x="19" y="116"/>
                  </a:lnTo>
                  <a:lnTo>
                    <a:pt x="31" y="128"/>
                  </a:lnTo>
                  <a:lnTo>
                    <a:pt x="44" y="139"/>
                  </a:lnTo>
                  <a:lnTo>
                    <a:pt x="58" y="150"/>
                  </a:lnTo>
                  <a:lnTo>
                    <a:pt x="70" y="159"/>
                  </a:lnTo>
                  <a:lnTo>
                    <a:pt x="79" y="166"/>
                  </a:lnTo>
                  <a:lnTo>
                    <a:pt x="86" y="171"/>
                  </a:lnTo>
                  <a:lnTo>
                    <a:pt x="89" y="172"/>
                  </a:lnTo>
                  <a:lnTo>
                    <a:pt x="144" y="252"/>
                  </a:lnTo>
                  <a:lnTo>
                    <a:pt x="187" y="43"/>
                  </a:lnTo>
                  <a:lnTo>
                    <a:pt x="74" y="0"/>
                  </a:lnTo>
                  <a:lnTo>
                    <a:pt x="69" y="1"/>
                  </a:lnTo>
                  <a:lnTo>
                    <a:pt x="58" y="5"/>
                  </a:lnTo>
                  <a:lnTo>
                    <a:pt x="44" y="12"/>
                  </a:lnTo>
                  <a:lnTo>
                    <a:pt x="29" y="20"/>
                  </a:lnTo>
                  <a:lnTo>
                    <a:pt x="14" y="30"/>
                  </a:lnTo>
                  <a:lnTo>
                    <a:pt x="5" y="42"/>
                  </a:lnTo>
                  <a:lnTo>
                    <a:pt x="0" y="56"/>
                  </a:lnTo>
                  <a:lnTo>
                    <a:pt x="6" y="71"/>
                  </a:lnTo>
                  <a:close/>
                </a:path>
              </a:pathLst>
            </a:custGeom>
            <a:solidFill>
              <a:srgbClr val="F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29" name="Freeform 29"/>
            <p:cNvSpPr>
              <a:spLocks/>
            </p:cNvSpPr>
            <p:nvPr/>
          </p:nvSpPr>
          <p:spPr bwMode="auto">
            <a:xfrm>
              <a:off x="735" y="1321"/>
              <a:ext cx="292" cy="324"/>
            </a:xfrm>
            <a:custGeom>
              <a:avLst/>
              <a:gdLst>
                <a:gd name="T0" fmla="*/ 11 w 292"/>
                <a:gd name="T1" fmla="*/ 76 h 324"/>
                <a:gd name="T2" fmla="*/ 29 w 292"/>
                <a:gd name="T3" fmla="*/ 124 h 324"/>
                <a:gd name="T4" fmla="*/ 31 w 292"/>
                <a:gd name="T5" fmla="*/ 172 h 324"/>
                <a:gd name="T6" fmla="*/ 30 w 292"/>
                <a:gd name="T7" fmla="*/ 217 h 324"/>
                <a:gd name="T8" fmla="*/ 32 w 292"/>
                <a:gd name="T9" fmla="*/ 266 h 324"/>
                <a:gd name="T10" fmla="*/ 49 w 292"/>
                <a:gd name="T11" fmla="*/ 306 h 324"/>
                <a:gd name="T12" fmla="*/ 85 w 292"/>
                <a:gd name="T13" fmla="*/ 324 h 324"/>
                <a:gd name="T14" fmla="*/ 139 w 292"/>
                <a:gd name="T15" fmla="*/ 305 h 324"/>
                <a:gd name="T16" fmla="*/ 192 w 292"/>
                <a:gd name="T17" fmla="*/ 271 h 324"/>
                <a:gd name="T18" fmla="*/ 227 w 292"/>
                <a:gd name="T19" fmla="*/ 243 h 324"/>
                <a:gd name="T20" fmla="*/ 234 w 292"/>
                <a:gd name="T21" fmla="*/ 235 h 324"/>
                <a:gd name="T22" fmla="*/ 251 w 292"/>
                <a:gd name="T23" fmla="*/ 210 h 324"/>
                <a:gd name="T24" fmla="*/ 272 w 292"/>
                <a:gd name="T25" fmla="*/ 173 h 324"/>
                <a:gd name="T26" fmla="*/ 289 w 292"/>
                <a:gd name="T27" fmla="*/ 140 h 324"/>
                <a:gd name="T28" fmla="*/ 292 w 292"/>
                <a:gd name="T29" fmla="*/ 104 h 324"/>
                <a:gd name="T30" fmla="*/ 278 w 292"/>
                <a:gd name="T31" fmla="*/ 22 h 324"/>
                <a:gd name="T32" fmla="*/ 248 w 292"/>
                <a:gd name="T33" fmla="*/ 3 h 324"/>
                <a:gd name="T34" fmla="*/ 233 w 292"/>
                <a:gd name="T35" fmla="*/ 21 h 324"/>
                <a:gd name="T36" fmla="*/ 224 w 292"/>
                <a:gd name="T37" fmla="*/ 45 h 324"/>
                <a:gd name="T38" fmla="*/ 220 w 292"/>
                <a:gd name="T39" fmla="*/ 64 h 324"/>
                <a:gd name="T40" fmla="*/ 219 w 292"/>
                <a:gd name="T41" fmla="*/ 65 h 324"/>
                <a:gd name="T42" fmla="*/ 211 w 292"/>
                <a:gd name="T43" fmla="*/ 50 h 324"/>
                <a:gd name="T44" fmla="*/ 199 w 292"/>
                <a:gd name="T45" fmla="*/ 28 h 324"/>
                <a:gd name="T46" fmla="*/ 188 w 292"/>
                <a:gd name="T47" fmla="*/ 8 h 324"/>
                <a:gd name="T48" fmla="*/ 180 w 292"/>
                <a:gd name="T49" fmla="*/ 1 h 324"/>
                <a:gd name="T50" fmla="*/ 161 w 292"/>
                <a:gd name="T51" fmla="*/ 1 h 324"/>
                <a:gd name="T52" fmla="*/ 133 w 292"/>
                <a:gd name="T53" fmla="*/ 4 h 324"/>
                <a:gd name="T54" fmla="*/ 100 w 292"/>
                <a:gd name="T55" fmla="*/ 11 h 324"/>
                <a:gd name="T56" fmla="*/ 65 w 292"/>
                <a:gd name="T57" fmla="*/ 19 h 324"/>
                <a:gd name="T58" fmla="*/ 34 w 292"/>
                <a:gd name="T59" fmla="*/ 30 h 324"/>
                <a:gd name="T60" fmla="*/ 10 w 292"/>
                <a:gd name="T61" fmla="*/ 40 h 324"/>
                <a:gd name="T62" fmla="*/ 0 w 292"/>
                <a:gd name="T63" fmla="*/ 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324">
                  <a:moveTo>
                    <a:pt x="0" y="57"/>
                  </a:moveTo>
                  <a:lnTo>
                    <a:pt x="11" y="76"/>
                  </a:lnTo>
                  <a:lnTo>
                    <a:pt x="22" y="98"/>
                  </a:lnTo>
                  <a:lnTo>
                    <a:pt x="29" y="124"/>
                  </a:lnTo>
                  <a:lnTo>
                    <a:pt x="32" y="153"/>
                  </a:lnTo>
                  <a:lnTo>
                    <a:pt x="31" y="172"/>
                  </a:lnTo>
                  <a:lnTo>
                    <a:pt x="30" y="194"/>
                  </a:lnTo>
                  <a:lnTo>
                    <a:pt x="30" y="217"/>
                  </a:lnTo>
                  <a:lnTo>
                    <a:pt x="30" y="242"/>
                  </a:lnTo>
                  <a:lnTo>
                    <a:pt x="32" y="266"/>
                  </a:lnTo>
                  <a:lnTo>
                    <a:pt x="38" y="288"/>
                  </a:lnTo>
                  <a:lnTo>
                    <a:pt x="49" y="306"/>
                  </a:lnTo>
                  <a:lnTo>
                    <a:pt x="64" y="319"/>
                  </a:lnTo>
                  <a:lnTo>
                    <a:pt x="85" y="324"/>
                  </a:lnTo>
                  <a:lnTo>
                    <a:pt x="111" y="318"/>
                  </a:lnTo>
                  <a:lnTo>
                    <a:pt x="139" y="305"/>
                  </a:lnTo>
                  <a:lnTo>
                    <a:pt x="167" y="289"/>
                  </a:lnTo>
                  <a:lnTo>
                    <a:pt x="192" y="271"/>
                  </a:lnTo>
                  <a:lnTo>
                    <a:pt x="212" y="255"/>
                  </a:lnTo>
                  <a:lnTo>
                    <a:pt x="227" y="243"/>
                  </a:lnTo>
                  <a:lnTo>
                    <a:pt x="232" y="239"/>
                  </a:lnTo>
                  <a:lnTo>
                    <a:pt x="234" y="235"/>
                  </a:lnTo>
                  <a:lnTo>
                    <a:pt x="241" y="225"/>
                  </a:lnTo>
                  <a:lnTo>
                    <a:pt x="251" y="210"/>
                  </a:lnTo>
                  <a:lnTo>
                    <a:pt x="261" y="191"/>
                  </a:lnTo>
                  <a:lnTo>
                    <a:pt x="272" y="173"/>
                  </a:lnTo>
                  <a:lnTo>
                    <a:pt x="282" y="155"/>
                  </a:lnTo>
                  <a:lnTo>
                    <a:pt x="289" y="140"/>
                  </a:lnTo>
                  <a:lnTo>
                    <a:pt x="292" y="131"/>
                  </a:lnTo>
                  <a:lnTo>
                    <a:pt x="292" y="104"/>
                  </a:lnTo>
                  <a:lnTo>
                    <a:pt x="288" y="62"/>
                  </a:lnTo>
                  <a:lnTo>
                    <a:pt x="278" y="22"/>
                  </a:lnTo>
                  <a:lnTo>
                    <a:pt x="259" y="2"/>
                  </a:lnTo>
                  <a:lnTo>
                    <a:pt x="248" y="3"/>
                  </a:lnTo>
                  <a:lnTo>
                    <a:pt x="239" y="10"/>
                  </a:lnTo>
                  <a:lnTo>
                    <a:pt x="233" y="21"/>
                  </a:lnTo>
                  <a:lnTo>
                    <a:pt x="227" y="32"/>
                  </a:lnTo>
                  <a:lnTo>
                    <a:pt x="224" y="45"/>
                  </a:lnTo>
                  <a:lnTo>
                    <a:pt x="222" y="57"/>
                  </a:lnTo>
                  <a:lnTo>
                    <a:pt x="220" y="64"/>
                  </a:lnTo>
                  <a:lnTo>
                    <a:pt x="220" y="67"/>
                  </a:lnTo>
                  <a:lnTo>
                    <a:pt x="219" y="65"/>
                  </a:lnTo>
                  <a:lnTo>
                    <a:pt x="216" y="59"/>
                  </a:lnTo>
                  <a:lnTo>
                    <a:pt x="211" y="50"/>
                  </a:lnTo>
                  <a:lnTo>
                    <a:pt x="205" y="39"/>
                  </a:lnTo>
                  <a:lnTo>
                    <a:pt x="199" y="28"/>
                  </a:lnTo>
                  <a:lnTo>
                    <a:pt x="194" y="17"/>
                  </a:lnTo>
                  <a:lnTo>
                    <a:pt x="188" y="8"/>
                  </a:lnTo>
                  <a:lnTo>
                    <a:pt x="183" y="2"/>
                  </a:lnTo>
                  <a:lnTo>
                    <a:pt x="180" y="1"/>
                  </a:lnTo>
                  <a:lnTo>
                    <a:pt x="171" y="0"/>
                  </a:lnTo>
                  <a:lnTo>
                    <a:pt x="161" y="1"/>
                  </a:lnTo>
                  <a:lnTo>
                    <a:pt x="148" y="2"/>
                  </a:lnTo>
                  <a:lnTo>
                    <a:pt x="133" y="4"/>
                  </a:lnTo>
                  <a:lnTo>
                    <a:pt x="116" y="8"/>
                  </a:lnTo>
                  <a:lnTo>
                    <a:pt x="100" y="11"/>
                  </a:lnTo>
                  <a:lnTo>
                    <a:pt x="83" y="15"/>
                  </a:lnTo>
                  <a:lnTo>
                    <a:pt x="65" y="19"/>
                  </a:lnTo>
                  <a:lnTo>
                    <a:pt x="49" y="25"/>
                  </a:lnTo>
                  <a:lnTo>
                    <a:pt x="34" y="30"/>
                  </a:lnTo>
                  <a:lnTo>
                    <a:pt x="21" y="36"/>
                  </a:lnTo>
                  <a:lnTo>
                    <a:pt x="10" y="40"/>
                  </a:lnTo>
                  <a:lnTo>
                    <a:pt x="3" y="46"/>
                  </a:lnTo>
                  <a:lnTo>
                    <a:pt x="0" y="52"/>
                  </a:lnTo>
                  <a:lnTo>
                    <a:pt x="0" y="57"/>
                  </a:lnTo>
                  <a:close/>
                </a:path>
              </a:pathLst>
            </a:custGeom>
            <a:solidFill>
              <a:srgbClr val="F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30" name="Freeform 30"/>
            <p:cNvSpPr>
              <a:spLocks/>
            </p:cNvSpPr>
            <p:nvPr/>
          </p:nvSpPr>
          <p:spPr bwMode="auto">
            <a:xfrm>
              <a:off x="1467" y="1374"/>
              <a:ext cx="799" cy="765"/>
            </a:xfrm>
            <a:custGeom>
              <a:avLst/>
              <a:gdLst>
                <a:gd name="T0" fmla="*/ 117 w 799"/>
                <a:gd name="T1" fmla="*/ 103 h 765"/>
                <a:gd name="T2" fmla="*/ 82 w 799"/>
                <a:gd name="T3" fmla="*/ 148 h 765"/>
                <a:gd name="T4" fmla="*/ 51 w 799"/>
                <a:gd name="T5" fmla="*/ 206 h 765"/>
                <a:gd name="T6" fmla="*/ 32 w 799"/>
                <a:gd name="T7" fmla="*/ 262 h 765"/>
                <a:gd name="T8" fmla="*/ 16 w 799"/>
                <a:gd name="T9" fmla="*/ 384 h 765"/>
                <a:gd name="T10" fmla="*/ 2 w 799"/>
                <a:gd name="T11" fmla="*/ 553 h 765"/>
                <a:gd name="T12" fmla="*/ 1 w 799"/>
                <a:gd name="T13" fmla="*/ 587 h 765"/>
                <a:gd name="T14" fmla="*/ 12 w 799"/>
                <a:gd name="T15" fmla="*/ 623 h 765"/>
                <a:gd name="T16" fmla="*/ 37 w 799"/>
                <a:gd name="T17" fmla="*/ 677 h 765"/>
                <a:gd name="T18" fmla="*/ 86 w 799"/>
                <a:gd name="T19" fmla="*/ 726 h 765"/>
                <a:gd name="T20" fmla="*/ 147 w 799"/>
                <a:gd name="T21" fmla="*/ 751 h 765"/>
                <a:gd name="T22" fmla="*/ 200 w 799"/>
                <a:gd name="T23" fmla="*/ 762 h 765"/>
                <a:gd name="T24" fmla="*/ 246 w 799"/>
                <a:gd name="T25" fmla="*/ 765 h 765"/>
                <a:gd name="T26" fmla="*/ 290 w 799"/>
                <a:gd name="T27" fmla="*/ 763 h 765"/>
                <a:gd name="T28" fmla="*/ 325 w 799"/>
                <a:gd name="T29" fmla="*/ 757 h 765"/>
                <a:gd name="T30" fmla="*/ 354 w 799"/>
                <a:gd name="T31" fmla="*/ 750 h 765"/>
                <a:gd name="T32" fmla="*/ 374 w 799"/>
                <a:gd name="T33" fmla="*/ 743 h 765"/>
                <a:gd name="T34" fmla="*/ 384 w 799"/>
                <a:gd name="T35" fmla="*/ 739 h 765"/>
                <a:gd name="T36" fmla="*/ 389 w 799"/>
                <a:gd name="T37" fmla="*/ 737 h 765"/>
                <a:gd name="T38" fmla="*/ 417 w 799"/>
                <a:gd name="T39" fmla="*/ 728 h 765"/>
                <a:gd name="T40" fmla="*/ 464 w 799"/>
                <a:gd name="T41" fmla="*/ 712 h 765"/>
                <a:gd name="T42" fmla="*/ 524 w 799"/>
                <a:gd name="T43" fmla="*/ 691 h 765"/>
                <a:gd name="T44" fmla="*/ 589 w 799"/>
                <a:gd name="T45" fmla="*/ 667 h 765"/>
                <a:gd name="T46" fmla="*/ 651 w 799"/>
                <a:gd name="T47" fmla="*/ 643 h 765"/>
                <a:gd name="T48" fmla="*/ 702 w 799"/>
                <a:gd name="T49" fmla="*/ 620 h 765"/>
                <a:gd name="T50" fmla="*/ 735 w 799"/>
                <a:gd name="T51" fmla="*/ 601 h 765"/>
                <a:gd name="T52" fmla="*/ 760 w 799"/>
                <a:gd name="T53" fmla="*/ 546 h 765"/>
                <a:gd name="T54" fmla="*/ 788 w 799"/>
                <a:gd name="T55" fmla="*/ 408 h 765"/>
                <a:gd name="T56" fmla="*/ 799 w 799"/>
                <a:gd name="T57" fmla="*/ 249 h 765"/>
                <a:gd name="T58" fmla="*/ 785 w 799"/>
                <a:gd name="T59" fmla="*/ 119 h 765"/>
                <a:gd name="T60" fmla="*/ 743 w 799"/>
                <a:gd name="T61" fmla="*/ 52 h 765"/>
                <a:gd name="T62" fmla="*/ 697 w 799"/>
                <a:gd name="T63" fmla="*/ 19 h 765"/>
                <a:gd name="T64" fmla="*/ 661 w 799"/>
                <a:gd name="T65" fmla="*/ 4 h 765"/>
                <a:gd name="T66" fmla="*/ 640 w 799"/>
                <a:gd name="T67" fmla="*/ 0 h 765"/>
                <a:gd name="T68" fmla="*/ 635 w 799"/>
                <a:gd name="T69" fmla="*/ 0 h 765"/>
                <a:gd name="T70" fmla="*/ 620 w 799"/>
                <a:gd name="T71" fmla="*/ 0 h 765"/>
                <a:gd name="T72" fmla="*/ 591 w 799"/>
                <a:gd name="T73" fmla="*/ 1 h 765"/>
                <a:gd name="T74" fmla="*/ 553 w 799"/>
                <a:gd name="T75" fmla="*/ 2 h 765"/>
                <a:gd name="T76" fmla="*/ 505 w 799"/>
                <a:gd name="T77" fmla="*/ 6 h 765"/>
                <a:gd name="T78" fmla="*/ 452 w 799"/>
                <a:gd name="T79" fmla="*/ 11 h 765"/>
                <a:gd name="T80" fmla="*/ 397 w 799"/>
                <a:gd name="T81" fmla="*/ 18 h 765"/>
                <a:gd name="T82" fmla="*/ 342 w 799"/>
                <a:gd name="T83" fmla="*/ 28 h 765"/>
                <a:gd name="T84" fmla="*/ 282 w 799"/>
                <a:gd name="T85" fmla="*/ 44 h 765"/>
                <a:gd name="T86" fmla="*/ 225 w 799"/>
                <a:gd name="T87" fmla="*/ 60 h 765"/>
                <a:gd name="T88" fmla="*/ 182 w 799"/>
                <a:gd name="T89" fmla="*/ 73 h 765"/>
                <a:gd name="T90" fmla="*/ 150 w 799"/>
                <a:gd name="T91" fmla="*/ 86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9" h="765">
                  <a:moveTo>
                    <a:pt x="134" y="92"/>
                  </a:moveTo>
                  <a:lnTo>
                    <a:pt x="117" y="103"/>
                  </a:lnTo>
                  <a:lnTo>
                    <a:pt x="99" y="122"/>
                  </a:lnTo>
                  <a:lnTo>
                    <a:pt x="82" y="148"/>
                  </a:lnTo>
                  <a:lnTo>
                    <a:pt x="65" y="175"/>
                  </a:lnTo>
                  <a:lnTo>
                    <a:pt x="51" y="206"/>
                  </a:lnTo>
                  <a:lnTo>
                    <a:pt x="40" y="236"/>
                  </a:lnTo>
                  <a:lnTo>
                    <a:pt x="32" y="262"/>
                  </a:lnTo>
                  <a:lnTo>
                    <a:pt x="27" y="284"/>
                  </a:lnTo>
                  <a:lnTo>
                    <a:pt x="16" y="384"/>
                  </a:lnTo>
                  <a:lnTo>
                    <a:pt x="8" y="481"/>
                  </a:lnTo>
                  <a:lnTo>
                    <a:pt x="2" y="553"/>
                  </a:lnTo>
                  <a:lnTo>
                    <a:pt x="0" y="582"/>
                  </a:lnTo>
                  <a:lnTo>
                    <a:pt x="1" y="587"/>
                  </a:lnTo>
                  <a:lnTo>
                    <a:pt x="5" y="601"/>
                  </a:lnTo>
                  <a:lnTo>
                    <a:pt x="12" y="623"/>
                  </a:lnTo>
                  <a:lnTo>
                    <a:pt x="22" y="649"/>
                  </a:lnTo>
                  <a:lnTo>
                    <a:pt x="37" y="677"/>
                  </a:lnTo>
                  <a:lnTo>
                    <a:pt x="58" y="703"/>
                  </a:lnTo>
                  <a:lnTo>
                    <a:pt x="86" y="726"/>
                  </a:lnTo>
                  <a:lnTo>
                    <a:pt x="120" y="743"/>
                  </a:lnTo>
                  <a:lnTo>
                    <a:pt x="147" y="751"/>
                  </a:lnTo>
                  <a:lnTo>
                    <a:pt x="174" y="758"/>
                  </a:lnTo>
                  <a:lnTo>
                    <a:pt x="200" y="762"/>
                  </a:lnTo>
                  <a:lnTo>
                    <a:pt x="224" y="764"/>
                  </a:lnTo>
                  <a:lnTo>
                    <a:pt x="246" y="765"/>
                  </a:lnTo>
                  <a:lnTo>
                    <a:pt x="269" y="765"/>
                  </a:lnTo>
                  <a:lnTo>
                    <a:pt x="290" y="763"/>
                  </a:lnTo>
                  <a:lnTo>
                    <a:pt x="308" y="760"/>
                  </a:lnTo>
                  <a:lnTo>
                    <a:pt x="325" y="757"/>
                  </a:lnTo>
                  <a:lnTo>
                    <a:pt x="340" y="753"/>
                  </a:lnTo>
                  <a:lnTo>
                    <a:pt x="354" y="750"/>
                  </a:lnTo>
                  <a:lnTo>
                    <a:pt x="364" y="746"/>
                  </a:lnTo>
                  <a:lnTo>
                    <a:pt x="374" y="743"/>
                  </a:lnTo>
                  <a:lnTo>
                    <a:pt x="380" y="741"/>
                  </a:lnTo>
                  <a:lnTo>
                    <a:pt x="384" y="739"/>
                  </a:lnTo>
                  <a:lnTo>
                    <a:pt x="385" y="738"/>
                  </a:lnTo>
                  <a:lnTo>
                    <a:pt x="389" y="737"/>
                  </a:lnTo>
                  <a:lnTo>
                    <a:pt x="400" y="734"/>
                  </a:lnTo>
                  <a:lnTo>
                    <a:pt x="417" y="728"/>
                  </a:lnTo>
                  <a:lnTo>
                    <a:pt x="438" y="721"/>
                  </a:lnTo>
                  <a:lnTo>
                    <a:pt x="464" y="712"/>
                  </a:lnTo>
                  <a:lnTo>
                    <a:pt x="493" y="702"/>
                  </a:lnTo>
                  <a:lnTo>
                    <a:pt x="524" y="691"/>
                  </a:lnTo>
                  <a:lnTo>
                    <a:pt x="556" y="679"/>
                  </a:lnTo>
                  <a:lnTo>
                    <a:pt x="589" y="667"/>
                  </a:lnTo>
                  <a:lnTo>
                    <a:pt x="620" y="655"/>
                  </a:lnTo>
                  <a:lnTo>
                    <a:pt x="651" y="643"/>
                  </a:lnTo>
                  <a:lnTo>
                    <a:pt x="677" y="632"/>
                  </a:lnTo>
                  <a:lnTo>
                    <a:pt x="702" y="620"/>
                  </a:lnTo>
                  <a:lnTo>
                    <a:pt x="721" y="609"/>
                  </a:lnTo>
                  <a:lnTo>
                    <a:pt x="735" y="601"/>
                  </a:lnTo>
                  <a:lnTo>
                    <a:pt x="742" y="593"/>
                  </a:lnTo>
                  <a:lnTo>
                    <a:pt x="760" y="546"/>
                  </a:lnTo>
                  <a:lnTo>
                    <a:pt x="776" y="482"/>
                  </a:lnTo>
                  <a:lnTo>
                    <a:pt x="788" y="408"/>
                  </a:lnTo>
                  <a:lnTo>
                    <a:pt x="797" y="327"/>
                  </a:lnTo>
                  <a:lnTo>
                    <a:pt x="799" y="249"/>
                  </a:lnTo>
                  <a:lnTo>
                    <a:pt x="795" y="177"/>
                  </a:lnTo>
                  <a:lnTo>
                    <a:pt x="785" y="119"/>
                  </a:lnTo>
                  <a:lnTo>
                    <a:pt x="767" y="79"/>
                  </a:lnTo>
                  <a:lnTo>
                    <a:pt x="743" y="52"/>
                  </a:lnTo>
                  <a:lnTo>
                    <a:pt x="720" y="33"/>
                  </a:lnTo>
                  <a:lnTo>
                    <a:pt x="697" y="19"/>
                  </a:lnTo>
                  <a:lnTo>
                    <a:pt x="679" y="9"/>
                  </a:lnTo>
                  <a:lnTo>
                    <a:pt x="661" y="4"/>
                  </a:lnTo>
                  <a:lnTo>
                    <a:pt x="648" y="1"/>
                  </a:lnTo>
                  <a:lnTo>
                    <a:pt x="640" y="0"/>
                  </a:lnTo>
                  <a:lnTo>
                    <a:pt x="638" y="0"/>
                  </a:lnTo>
                  <a:lnTo>
                    <a:pt x="635" y="0"/>
                  </a:lnTo>
                  <a:lnTo>
                    <a:pt x="630" y="0"/>
                  </a:lnTo>
                  <a:lnTo>
                    <a:pt x="620" y="0"/>
                  </a:lnTo>
                  <a:lnTo>
                    <a:pt x="607" y="0"/>
                  </a:lnTo>
                  <a:lnTo>
                    <a:pt x="591" y="1"/>
                  </a:lnTo>
                  <a:lnTo>
                    <a:pt x="572" y="1"/>
                  </a:lnTo>
                  <a:lnTo>
                    <a:pt x="553" y="2"/>
                  </a:lnTo>
                  <a:lnTo>
                    <a:pt x="529" y="4"/>
                  </a:lnTo>
                  <a:lnTo>
                    <a:pt x="505" y="6"/>
                  </a:lnTo>
                  <a:lnTo>
                    <a:pt x="479" y="7"/>
                  </a:lnTo>
                  <a:lnTo>
                    <a:pt x="452" y="11"/>
                  </a:lnTo>
                  <a:lnTo>
                    <a:pt x="425" y="14"/>
                  </a:lnTo>
                  <a:lnTo>
                    <a:pt x="397" y="18"/>
                  </a:lnTo>
                  <a:lnTo>
                    <a:pt x="369" y="23"/>
                  </a:lnTo>
                  <a:lnTo>
                    <a:pt x="342" y="28"/>
                  </a:lnTo>
                  <a:lnTo>
                    <a:pt x="315" y="35"/>
                  </a:lnTo>
                  <a:lnTo>
                    <a:pt x="282" y="44"/>
                  </a:lnTo>
                  <a:lnTo>
                    <a:pt x="251" y="52"/>
                  </a:lnTo>
                  <a:lnTo>
                    <a:pt x="225" y="60"/>
                  </a:lnTo>
                  <a:lnTo>
                    <a:pt x="202" y="67"/>
                  </a:lnTo>
                  <a:lnTo>
                    <a:pt x="182" y="73"/>
                  </a:lnTo>
                  <a:lnTo>
                    <a:pt x="165" y="80"/>
                  </a:lnTo>
                  <a:lnTo>
                    <a:pt x="150" y="86"/>
                  </a:lnTo>
                  <a:lnTo>
                    <a:pt x="134" y="92"/>
                  </a:lnTo>
                  <a:close/>
                </a:path>
              </a:pathLst>
            </a:custGeom>
            <a:solidFill>
              <a:srgbClr val="59A3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31" name="Freeform 31"/>
            <p:cNvSpPr>
              <a:spLocks/>
            </p:cNvSpPr>
            <p:nvPr/>
          </p:nvSpPr>
          <p:spPr bwMode="auto">
            <a:xfrm>
              <a:off x="1802" y="1567"/>
              <a:ext cx="341" cy="738"/>
            </a:xfrm>
            <a:custGeom>
              <a:avLst/>
              <a:gdLst>
                <a:gd name="T0" fmla="*/ 101 w 341"/>
                <a:gd name="T1" fmla="*/ 49 h 738"/>
                <a:gd name="T2" fmla="*/ 0 w 341"/>
                <a:gd name="T3" fmla="*/ 738 h 738"/>
                <a:gd name="T4" fmla="*/ 233 w 341"/>
                <a:gd name="T5" fmla="*/ 738 h 738"/>
                <a:gd name="T6" fmla="*/ 341 w 341"/>
                <a:gd name="T7" fmla="*/ 30 h 738"/>
                <a:gd name="T8" fmla="*/ 341 w 341"/>
                <a:gd name="T9" fmla="*/ 29 h 738"/>
                <a:gd name="T10" fmla="*/ 341 w 341"/>
                <a:gd name="T11" fmla="*/ 25 h 738"/>
                <a:gd name="T12" fmla="*/ 340 w 341"/>
                <a:gd name="T13" fmla="*/ 22 h 738"/>
                <a:gd name="T14" fmla="*/ 335 w 341"/>
                <a:gd name="T15" fmla="*/ 16 h 738"/>
                <a:gd name="T16" fmla="*/ 326 w 341"/>
                <a:gd name="T17" fmla="*/ 11 h 738"/>
                <a:gd name="T18" fmla="*/ 313 w 341"/>
                <a:gd name="T19" fmla="*/ 6 h 738"/>
                <a:gd name="T20" fmla="*/ 292 w 341"/>
                <a:gd name="T21" fmla="*/ 2 h 738"/>
                <a:gd name="T22" fmla="*/ 264 w 341"/>
                <a:gd name="T23" fmla="*/ 0 h 738"/>
                <a:gd name="T24" fmla="*/ 232 w 341"/>
                <a:gd name="T25" fmla="*/ 1 h 738"/>
                <a:gd name="T26" fmla="*/ 201 w 341"/>
                <a:gd name="T27" fmla="*/ 6 h 738"/>
                <a:gd name="T28" fmla="*/ 174 w 341"/>
                <a:gd name="T29" fmla="*/ 14 h 738"/>
                <a:gd name="T30" fmla="*/ 150 w 341"/>
                <a:gd name="T31" fmla="*/ 22 h 738"/>
                <a:gd name="T32" fmla="*/ 130 w 341"/>
                <a:gd name="T33" fmla="*/ 32 h 738"/>
                <a:gd name="T34" fmla="*/ 114 w 341"/>
                <a:gd name="T35" fmla="*/ 40 h 738"/>
                <a:gd name="T36" fmla="*/ 104 w 341"/>
                <a:gd name="T37" fmla="*/ 46 h 738"/>
                <a:gd name="T38" fmla="*/ 101 w 341"/>
                <a:gd name="T39" fmla="*/ 49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738">
                  <a:moveTo>
                    <a:pt x="101" y="49"/>
                  </a:moveTo>
                  <a:lnTo>
                    <a:pt x="0" y="738"/>
                  </a:lnTo>
                  <a:lnTo>
                    <a:pt x="233" y="738"/>
                  </a:lnTo>
                  <a:lnTo>
                    <a:pt x="341" y="30"/>
                  </a:lnTo>
                  <a:lnTo>
                    <a:pt x="341" y="29"/>
                  </a:lnTo>
                  <a:lnTo>
                    <a:pt x="341" y="25"/>
                  </a:lnTo>
                  <a:lnTo>
                    <a:pt x="340" y="22"/>
                  </a:lnTo>
                  <a:lnTo>
                    <a:pt x="335" y="16"/>
                  </a:lnTo>
                  <a:lnTo>
                    <a:pt x="326" y="11"/>
                  </a:lnTo>
                  <a:lnTo>
                    <a:pt x="313" y="6"/>
                  </a:lnTo>
                  <a:lnTo>
                    <a:pt x="292" y="2"/>
                  </a:lnTo>
                  <a:lnTo>
                    <a:pt x="264" y="0"/>
                  </a:lnTo>
                  <a:lnTo>
                    <a:pt x="232" y="1"/>
                  </a:lnTo>
                  <a:lnTo>
                    <a:pt x="201" y="6"/>
                  </a:lnTo>
                  <a:lnTo>
                    <a:pt x="174" y="14"/>
                  </a:lnTo>
                  <a:lnTo>
                    <a:pt x="150" y="22"/>
                  </a:lnTo>
                  <a:lnTo>
                    <a:pt x="130" y="32"/>
                  </a:lnTo>
                  <a:lnTo>
                    <a:pt x="114" y="40"/>
                  </a:lnTo>
                  <a:lnTo>
                    <a:pt x="104" y="46"/>
                  </a:lnTo>
                  <a:lnTo>
                    <a:pt x="101" y="49"/>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32" name="Freeform 32"/>
            <p:cNvSpPr>
              <a:spLocks/>
            </p:cNvSpPr>
            <p:nvPr/>
          </p:nvSpPr>
          <p:spPr bwMode="auto">
            <a:xfrm>
              <a:off x="144" y="789"/>
              <a:ext cx="2005" cy="1006"/>
            </a:xfrm>
            <a:custGeom>
              <a:avLst/>
              <a:gdLst>
                <a:gd name="T0" fmla="*/ 1015 w 2005"/>
                <a:gd name="T1" fmla="*/ 933 h 1006"/>
                <a:gd name="T2" fmla="*/ 900 w 2005"/>
                <a:gd name="T3" fmla="*/ 919 h 1006"/>
                <a:gd name="T4" fmla="*/ 849 w 2005"/>
                <a:gd name="T5" fmla="*/ 829 h 1006"/>
                <a:gd name="T6" fmla="*/ 948 w 2005"/>
                <a:gd name="T7" fmla="*/ 780 h 1006"/>
                <a:gd name="T8" fmla="*/ 803 w 2005"/>
                <a:gd name="T9" fmla="*/ 763 h 1006"/>
                <a:gd name="T10" fmla="*/ 858 w 2005"/>
                <a:gd name="T11" fmla="*/ 925 h 1006"/>
                <a:gd name="T12" fmla="*/ 1003 w 2005"/>
                <a:gd name="T13" fmla="*/ 1004 h 1006"/>
                <a:gd name="T14" fmla="*/ 1079 w 2005"/>
                <a:gd name="T15" fmla="*/ 915 h 1006"/>
                <a:gd name="T16" fmla="*/ 1144 w 2005"/>
                <a:gd name="T17" fmla="*/ 489 h 1006"/>
                <a:gd name="T18" fmla="*/ 1244 w 2005"/>
                <a:gd name="T19" fmla="*/ 318 h 1006"/>
                <a:gd name="T20" fmla="*/ 1418 w 2005"/>
                <a:gd name="T21" fmla="*/ 216 h 1006"/>
                <a:gd name="T22" fmla="*/ 1555 w 2005"/>
                <a:gd name="T23" fmla="*/ 296 h 1006"/>
                <a:gd name="T24" fmla="*/ 1691 w 2005"/>
                <a:gd name="T25" fmla="*/ 302 h 1006"/>
                <a:gd name="T26" fmla="*/ 1795 w 2005"/>
                <a:gd name="T27" fmla="*/ 240 h 1006"/>
                <a:gd name="T28" fmla="*/ 1971 w 2005"/>
                <a:gd name="T29" fmla="*/ 460 h 1006"/>
                <a:gd name="T30" fmla="*/ 2004 w 2005"/>
                <a:gd name="T31" fmla="*/ 433 h 1006"/>
                <a:gd name="T32" fmla="*/ 1936 w 2005"/>
                <a:gd name="T33" fmla="*/ 267 h 1006"/>
                <a:gd name="T34" fmla="*/ 1821 w 2005"/>
                <a:gd name="T35" fmla="*/ 172 h 1006"/>
                <a:gd name="T36" fmla="*/ 1777 w 2005"/>
                <a:gd name="T37" fmla="*/ 186 h 1006"/>
                <a:gd name="T38" fmla="*/ 1687 w 2005"/>
                <a:gd name="T39" fmla="*/ 252 h 1006"/>
                <a:gd name="T40" fmla="*/ 1592 w 2005"/>
                <a:gd name="T41" fmla="*/ 257 h 1006"/>
                <a:gd name="T42" fmla="*/ 1502 w 2005"/>
                <a:gd name="T43" fmla="*/ 218 h 1006"/>
                <a:gd name="T44" fmla="*/ 1518 w 2005"/>
                <a:gd name="T45" fmla="*/ 116 h 1006"/>
                <a:gd name="T46" fmla="*/ 1477 w 2005"/>
                <a:gd name="T47" fmla="*/ 50 h 1006"/>
                <a:gd name="T48" fmla="*/ 1367 w 2005"/>
                <a:gd name="T49" fmla="*/ 186 h 1006"/>
                <a:gd name="T50" fmla="*/ 1210 w 2005"/>
                <a:gd name="T51" fmla="*/ 271 h 1006"/>
                <a:gd name="T52" fmla="*/ 1115 w 2005"/>
                <a:gd name="T53" fmla="*/ 413 h 1006"/>
                <a:gd name="T54" fmla="*/ 1053 w 2005"/>
                <a:gd name="T55" fmla="*/ 493 h 1006"/>
                <a:gd name="T56" fmla="*/ 894 w 2005"/>
                <a:gd name="T57" fmla="*/ 474 h 1006"/>
                <a:gd name="T58" fmla="*/ 421 w 2005"/>
                <a:gd name="T59" fmla="*/ 553 h 1006"/>
                <a:gd name="T60" fmla="*/ 222 w 2005"/>
                <a:gd name="T61" fmla="*/ 562 h 1006"/>
                <a:gd name="T62" fmla="*/ 93 w 2005"/>
                <a:gd name="T63" fmla="*/ 518 h 1006"/>
                <a:gd name="T64" fmla="*/ 10 w 2005"/>
                <a:gd name="T65" fmla="*/ 512 h 1006"/>
                <a:gd name="T66" fmla="*/ 152 w 2005"/>
                <a:gd name="T67" fmla="*/ 565 h 1006"/>
                <a:gd name="T68" fmla="*/ 216 w 2005"/>
                <a:gd name="T69" fmla="*/ 592 h 1006"/>
                <a:gd name="T70" fmla="*/ 504 w 2005"/>
                <a:gd name="T71" fmla="*/ 749 h 1006"/>
                <a:gd name="T72" fmla="*/ 391 w 2005"/>
                <a:gd name="T73" fmla="*/ 587 h 1006"/>
                <a:gd name="T74" fmla="*/ 878 w 2005"/>
                <a:gd name="T75" fmla="*/ 497 h 1006"/>
                <a:gd name="T76" fmla="*/ 1038 w 2005"/>
                <a:gd name="T77" fmla="*/ 507 h 1006"/>
                <a:gd name="T78" fmla="*/ 1070 w 2005"/>
                <a:gd name="T79" fmla="*/ 655 h 1006"/>
                <a:gd name="T80" fmla="*/ 1001 w 2005"/>
                <a:gd name="T81" fmla="*/ 587 h 1006"/>
                <a:gd name="T82" fmla="*/ 1066 w 2005"/>
                <a:gd name="T83" fmla="*/ 605 h 1006"/>
                <a:gd name="T84" fmla="*/ 969 w 2005"/>
                <a:gd name="T85" fmla="*/ 520 h 1006"/>
                <a:gd name="T86" fmla="*/ 1042 w 2005"/>
                <a:gd name="T87" fmla="*/ 541 h 1006"/>
                <a:gd name="T88" fmla="*/ 1079 w 2005"/>
                <a:gd name="T89" fmla="*/ 554 h 1006"/>
                <a:gd name="T90" fmla="*/ 992 w 2005"/>
                <a:gd name="T91" fmla="*/ 506 h 1006"/>
                <a:gd name="T92" fmla="*/ 969 w 2005"/>
                <a:gd name="T93" fmla="*/ 519 h 1006"/>
                <a:gd name="T94" fmla="*/ 982 w 2005"/>
                <a:gd name="T95" fmla="*/ 547 h 1006"/>
                <a:gd name="T96" fmla="*/ 985 w 2005"/>
                <a:gd name="T97" fmla="*/ 564 h 1006"/>
                <a:gd name="T98" fmla="*/ 983 w 2005"/>
                <a:gd name="T99" fmla="*/ 606 h 1006"/>
                <a:gd name="T100" fmla="*/ 942 w 2005"/>
                <a:gd name="T101" fmla="*/ 668 h 1006"/>
                <a:gd name="T102" fmla="*/ 866 w 2005"/>
                <a:gd name="T103" fmla="*/ 577 h 1006"/>
                <a:gd name="T104" fmla="*/ 809 w 2005"/>
                <a:gd name="T105" fmla="*/ 616 h 1006"/>
                <a:gd name="T106" fmla="*/ 789 w 2005"/>
                <a:gd name="T107" fmla="*/ 625 h 1006"/>
                <a:gd name="T108" fmla="*/ 835 w 2005"/>
                <a:gd name="T109" fmla="*/ 639 h 1006"/>
                <a:gd name="T110" fmla="*/ 831 w 2005"/>
                <a:gd name="T111" fmla="*/ 694 h 1006"/>
                <a:gd name="T112" fmla="*/ 857 w 2005"/>
                <a:gd name="T113" fmla="*/ 727 h 1006"/>
                <a:gd name="T114" fmla="*/ 1015 w 2005"/>
                <a:gd name="T115" fmla="*/ 678 h 1006"/>
                <a:gd name="T116" fmla="*/ 964 w 2005"/>
                <a:gd name="T117" fmla="*/ 774 h 1006"/>
                <a:gd name="T118" fmla="*/ 1050 w 2005"/>
                <a:gd name="T119" fmla="*/ 796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5" h="1006">
                  <a:moveTo>
                    <a:pt x="962" y="859"/>
                  </a:moveTo>
                  <a:lnTo>
                    <a:pt x="1042" y="832"/>
                  </a:lnTo>
                  <a:lnTo>
                    <a:pt x="1040" y="849"/>
                  </a:lnTo>
                  <a:lnTo>
                    <a:pt x="1038" y="866"/>
                  </a:lnTo>
                  <a:lnTo>
                    <a:pt x="1036" y="883"/>
                  </a:lnTo>
                  <a:lnTo>
                    <a:pt x="1031" y="901"/>
                  </a:lnTo>
                  <a:lnTo>
                    <a:pt x="1024" y="918"/>
                  </a:lnTo>
                  <a:lnTo>
                    <a:pt x="1015" y="933"/>
                  </a:lnTo>
                  <a:lnTo>
                    <a:pt x="1003" y="947"/>
                  </a:lnTo>
                  <a:lnTo>
                    <a:pt x="988" y="959"/>
                  </a:lnTo>
                  <a:lnTo>
                    <a:pt x="973" y="961"/>
                  </a:lnTo>
                  <a:lnTo>
                    <a:pt x="957" y="959"/>
                  </a:lnTo>
                  <a:lnTo>
                    <a:pt x="942" y="953"/>
                  </a:lnTo>
                  <a:lnTo>
                    <a:pt x="927" y="944"/>
                  </a:lnTo>
                  <a:lnTo>
                    <a:pt x="913" y="932"/>
                  </a:lnTo>
                  <a:lnTo>
                    <a:pt x="900" y="919"/>
                  </a:lnTo>
                  <a:lnTo>
                    <a:pt x="889" y="903"/>
                  </a:lnTo>
                  <a:lnTo>
                    <a:pt x="879" y="887"/>
                  </a:lnTo>
                  <a:lnTo>
                    <a:pt x="962" y="859"/>
                  </a:lnTo>
                  <a:lnTo>
                    <a:pt x="955" y="828"/>
                  </a:lnTo>
                  <a:lnTo>
                    <a:pt x="869" y="858"/>
                  </a:lnTo>
                  <a:lnTo>
                    <a:pt x="861" y="851"/>
                  </a:lnTo>
                  <a:lnTo>
                    <a:pt x="853" y="840"/>
                  </a:lnTo>
                  <a:lnTo>
                    <a:pt x="849" y="829"/>
                  </a:lnTo>
                  <a:lnTo>
                    <a:pt x="842" y="817"/>
                  </a:lnTo>
                  <a:lnTo>
                    <a:pt x="855" y="811"/>
                  </a:lnTo>
                  <a:lnTo>
                    <a:pt x="870" y="807"/>
                  </a:lnTo>
                  <a:lnTo>
                    <a:pt x="885" y="801"/>
                  </a:lnTo>
                  <a:lnTo>
                    <a:pt x="901" y="795"/>
                  </a:lnTo>
                  <a:lnTo>
                    <a:pt x="918" y="789"/>
                  </a:lnTo>
                  <a:lnTo>
                    <a:pt x="934" y="785"/>
                  </a:lnTo>
                  <a:lnTo>
                    <a:pt x="948" y="780"/>
                  </a:lnTo>
                  <a:lnTo>
                    <a:pt x="962" y="775"/>
                  </a:lnTo>
                  <a:lnTo>
                    <a:pt x="954" y="745"/>
                  </a:lnTo>
                  <a:lnTo>
                    <a:pt x="848" y="780"/>
                  </a:lnTo>
                  <a:lnTo>
                    <a:pt x="846" y="778"/>
                  </a:lnTo>
                  <a:lnTo>
                    <a:pt x="846" y="774"/>
                  </a:lnTo>
                  <a:lnTo>
                    <a:pt x="846" y="771"/>
                  </a:lnTo>
                  <a:lnTo>
                    <a:pt x="846" y="766"/>
                  </a:lnTo>
                  <a:lnTo>
                    <a:pt x="803" y="763"/>
                  </a:lnTo>
                  <a:lnTo>
                    <a:pt x="803" y="785"/>
                  </a:lnTo>
                  <a:lnTo>
                    <a:pt x="806" y="806"/>
                  </a:lnTo>
                  <a:lnTo>
                    <a:pt x="810" y="828"/>
                  </a:lnTo>
                  <a:lnTo>
                    <a:pt x="817" y="847"/>
                  </a:lnTo>
                  <a:lnTo>
                    <a:pt x="825" y="868"/>
                  </a:lnTo>
                  <a:lnTo>
                    <a:pt x="835" y="888"/>
                  </a:lnTo>
                  <a:lnTo>
                    <a:pt x="846" y="907"/>
                  </a:lnTo>
                  <a:lnTo>
                    <a:pt x="858" y="925"/>
                  </a:lnTo>
                  <a:lnTo>
                    <a:pt x="872" y="943"/>
                  </a:lnTo>
                  <a:lnTo>
                    <a:pt x="887" y="960"/>
                  </a:lnTo>
                  <a:lnTo>
                    <a:pt x="904" y="975"/>
                  </a:lnTo>
                  <a:lnTo>
                    <a:pt x="921" y="987"/>
                  </a:lnTo>
                  <a:lnTo>
                    <a:pt x="940" y="997"/>
                  </a:lnTo>
                  <a:lnTo>
                    <a:pt x="960" y="1003"/>
                  </a:lnTo>
                  <a:lnTo>
                    <a:pt x="981" y="1006"/>
                  </a:lnTo>
                  <a:lnTo>
                    <a:pt x="1003" y="1004"/>
                  </a:lnTo>
                  <a:lnTo>
                    <a:pt x="1019" y="999"/>
                  </a:lnTo>
                  <a:lnTo>
                    <a:pt x="1033" y="993"/>
                  </a:lnTo>
                  <a:lnTo>
                    <a:pt x="1045" y="983"/>
                  </a:lnTo>
                  <a:lnTo>
                    <a:pt x="1056" y="972"/>
                  </a:lnTo>
                  <a:lnTo>
                    <a:pt x="1063" y="959"/>
                  </a:lnTo>
                  <a:lnTo>
                    <a:pt x="1070" y="945"/>
                  </a:lnTo>
                  <a:lnTo>
                    <a:pt x="1075" y="930"/>
                  </a:lnTo>
                  <a:lnTo>
                    <a:pt x="1079" y="915"/>
                  </a:lnTo>
                  <a:lnTo>
                    <a:pt x="1114" y="634"/>
                  </a:lnTo>
                  <a:lnTo>
                    <a:pt x="1116" y="613"/>
                  </a:lnTo>
                  <a:lnTo>
                    <a:pt x="1120" y="591"/>
                  </a:lnTo>
                  <a:lnTo>
                    <a:pt x="1123" y="570"/>
                  </a:lnTo>
                  <a:lnTo>
                    <a:pt x="1128" y="549"/>
                  </a:lnTo>
                  <a:lnTo>
                    <a:pt x="1133" y="528"/>
                  </a:lnTo>
                  <a:lnTo>
                    <a:pt x="1137" y="509"/>
                  </a:lnTo>
                  <a:lnTo>
                    <a:pt x="1144" y="489"/>
                  </a:lnTo>
                  <a:lnTo>
                    <a:pt x="1151" y="469"/>
                  </a:lnTo>
                  <a:lnTo>
                    <a:pt x="1160" y="446"/>
                  </a:lnTo>
                  <a:lnTo>
                    <a:pt x="1170" y="423"/>
                  </a:lnTo>
                  <a:lnTo>
                    <a:pt x="1182" y="401"/>
                  </a:lnTo>
                  <a:lnTo>
                    <a:pt x="1196" y="379"/>
                  </a:lnTo>
                  <a:lnTo>
                    <a:pt x="1211" y="358"/>
                  </a:lnTo>
                  <a:lnTo>
                    <a:pt x="1226" y="337"/>
                  </a:lnTo>
                  <a:lnTo>
                    <a:pt x="1244" y="318"/>
                  </a:lnTo>
                  <a:lnTo>
                    <a:pt x="1262" y="300"/>
                  </a:lnTo>
                  <a:lnTo>
                    <a:pt x="1282" y="283"/>
                  </a:lnTo>
                  <a:lnTo>
                    <a:pt x="1302" y="267"/>
                  </a:lnTo>
                  <a:lnTo>
                    <a:pt x="1324" y="253"/>
                  </a:lnTo>
                  <a:lnTo>
                    <a:pt x="1346" y="242"/>
                  </a:lnTo>
                  <a:lnTo>
                    <a:pt x="1370" y="231"/>
                  </a:lnTo>
                  <a:lnTo>
                    <a:pt x="1393" y="222"/>
                  </a:lnTo>
                  <a:lnTo>
                    <a:pt x="1418" y="216"/>
                  </a:lnTo>
                  <a:lnTo>
                    <a:pt x="1443" y="211"/>
                  </a:lnTo>
                  <a:lnTo>
                    <a:pt x="1457" y="228"/>
                  </a:lnTo>
                  <a:lnTo>
                    <a:pt x="1470" y="242"/>
                  </a:lnTo>
                  <a:lnTo>
                    <a:pt x="1483" y="256"/>
                  </a:lnTo>
                  <a:lnTo>
                    <a:pt x="1497" y="267"/>
                  </a:lnTo>
                  <a:lnTo>
                    <a:pt x="1513" y="278"/>
                  </a:lnTo>
                  <a:lnTo>
                    <a:pt x="1532" y="287"/>
                  </a:lnTo>
                  <a:lnTo>
                    <a:pt x="1555" y="296"/>
                  </a:lnTo>
                  <a:lnTo>
                    <a:pt x="1584" y="304"/>
                  </a:lnTo>
                  <a:lnTo>
                    <a:pt x="1600" y="308"/>
                  </a:lnTo>
                  <a:lnTo>
                    <a:pt x="1615" y="309"/>
                  </a:lnTo>
                  <a:lnTo>
                    <a:pt x="1631" y="310"/>
                  </a:lnTo>
                  <a:lnTo>
                    <a:pt x="1647" y="310"/>
                  </a:lnTo>
                  <a:lnTo>
                    <a:pt x="1662" y="308"/>
                  </a:lnTo>
                  <a:lnTo>
                    <a:pt x="1676" y="305"/>
                  </a:lnTo>
                  <a:lnTo>
                    <a:pt x="1691" y="302"/>
                  </a:lnTo>
                  <a:lnTo>
                    <a:pt x="1705" y="296"/>
                  </a:lnTo>
                  <a:lnTo>
                    <a:pt x="1719" y="292"/>
                  </a:lnTo>
                  <a:lnTo>
                    <a:pt x="1732" y="285"/>
                  </a:lnTo>
                  <a:lnTo>
                    <a:pt x="1746" y="278"/>
                  </a:lnTo>
                  <a:lnTo>
                    <a:pt x="1759" y="269"/>
                  </a:lnTo>
                  <a:lnTo>
                    <a:pt x="1770" y="260"/>
                  </a:lnTo>
                  <a:lnTo>
                    <a:pt x="1783" y="251"/>
                  </a:lnTo>
                  <a:lnTo>
                    <a:pt x="1795" y="240"/>
                  </a:lnTo>
                  <a:lnTo>
                    <a:pt x="1807" y="230"/>
                  </a:lnTo>
                  <a:lnTo>
                    <a:pt x="1844" y="251"/>
                  </a:lnTo>
                  <a:lnTo>
                    <a:pt x="1877" y="276"/>
                  </a:lnTo>
                  <a:lnTo>
                    <a:pt x="1905" y="307"/>
                  </a:lnTo>
                  <a:lnTo>
                    <a:pt x="1929" y="341"/>
                  </a:lnTo>
                  <a:lnTo>
                    <a:pt x="1948" y="379"/>
                  </a:lnTo>
                  <a:lnTo>
                    <a:pt x="1963" y="419"/>
                  </a:lnTo>
                  <a:lnTo>
                    <a:pt x="1971" y="460"/>
                  </a:lnTo>
                  <a:lnTo>
                    <a:pt x="1975" y="503"/>
                  </a:lnTo>
                  <a:lnTo>
                    <a:pt x="1977" y="532"/>
                  </a:lnTo>
                  <a:lnTo>
                    <a:pt x="1981" y="564"/>
                  </a:lnTo>
                  <a:lnTo>
                    <a:pt x="1984" y="589"/>
                  </a:lnTo>
                  <a:lnTo>
                    <a:pt x="1988" y="596"/>
                  </a:lnTo>
                  <a:lnTo>
                    <a:pt x="2000" y="543"/>
                  </a:lnTo>
                  <a:lnTo>
                    <a:pt x="2005" y="489"/>
                  </a:lnTo>
                  <a:lnTo>
                    <a:pt x="2004" y="433"/>
                  </a:lnTo>
                  <a:lnTo>
                    <a:pt x="1995" y="381"/>
                  </a:lnTo>
                  <a:lnTo>
                    <a:pt x="1990" y="363"/>
                  </a:lnTo>
                  <a:lnTo>
                    <a:pt x="1984" y="346"/>
                  </a:lnTo>
                  <a:lnTo>
                    <a:pt x="1977" y="329"/>
                  </a:lnTo>
                  <a:lnTo>
                    <a:pt x="1968" y="312"/>
                  </a:lnTo>
                  <a:lnTo>
                    <a:pt x="1958" y="297"/>
                  </a:lnTo>
                  <a:lnTo>
                    <a:pt x="1948" y="282"/>
                  </a:lnTo>
                  <a:lnTo>
                    <a:pt x="1936" y="267"/>
                  </a:lnTo>
                  <a:lnTo>
                    <a:pt x="1923" y="253"/>
                  </a:lnTo>
                  <a:lnTo>
                    <a:pt x="1911" y="240"/>
                  </a:lnTo>
                  <a:lnTo>
                    <a:pt x="1897" y="228"/>
                  </a:lnTo>
                  <a:lnTo>
                    <a:pt x="1883" y="215"/>
                  </a:lnTo>
                  <a:lnTo>
                    <a:pt x="1867" y="203"/>
                  </a:lnTo>
                  <a:lnTo>
                    <a:pt x="1852" y="192"/>
                  </a:lnTo>
                  <a:lnTo>
                    <a:pt x="1836" y="181"/>
                  </a:lnTo>
                  <a:lnTo>
                    <a:pt x="1821" y="172"/>
                  </a:lnTo>
                  <a:lnTo>
                    <a:pt x="1804" y="163"/>
                  </a:lnTo>
                  <a:lnTo>
                    <a:pt x="1801" y="164"/>
                  </a:lnTo>
                  <a:lnTo>
                    <a:pt x="1798" y="165"/>
                  </a:lnTo>
                  <a:lnTo>
                    <a:pt x="1796" y="166"/>
                  </a:lnTo>
                  <a:lnTo>
                    <a:pt x="1794" y="168"/>
                  </a:lnTo>
                  <a:lnTo>
                    <a:pt x="1790" y="172"/>
                  </a:lnTo>
                  <a:lnTo>
                    <a:pt x="1786" y="178"/>
                  </a:lnTo>
                  <a:lnTo>
                    <a:pt x="1777" y="186"/>
                  </a:lnTo>
                  <a:lnTo>
                    <a:pt x="1768" y="196"/>
                  </a:lnTo>
                  <a:lnTo>
                    <a:pt x="1754" y="209"/>
                  </a:lnTo>
                  <a:lnTo>
                    <a:pt x="1741" y="220"/>
                  </a:lnTo>
                  <a:lnTo>
                    <a:pt x="1730" y="229"/>
                  </a:lnTo>
                  <a:lnTo>
                    <a:pt x="1718" y="237"/>
                  </a:lnTo>
                  <a:lnTo>
                    <a:pt x="1707" y="243"/>
                  </a:lnTo>
                  <a:lnTo>
                    <a:pt x="1697" y="249"/>
                  </a:lnTo>
                  <a:lnTo>
                    <a:pt x="1687" y="252"/>
                  </a:lnTo>
                  <a:lnTo>
                    <a:pt x="1677" y="256"/>
                  </a:lnTo>
                  <a:lnTo>
                    <a:pt x="1666" y="257"/>
                  </a:lnTo>
                  <a:lnTo>
                    <a:pt x="1656" y="258"/>
                  </a:lnTo>
                  <a:lnTo>
                    <a:pt x="1645" y="259"/>
                  </a:lnTo>
                  <a:lnTo>
                    <a:pt x="1634" y="259"/>
                  </a:lnTo>
                  <a:lnTo>
                    <a:pt x="1621" y="258"/>
                  </a:lnTo>
                  <a:lnTo>
                    <a:pt x="1607" y="258"/>
                  </a:lnTo>
                  <a:lnTo>
                    <a:pt x="1592" y="257"/>
                  </a:lnTo>
                  <a:lnTo>
                    <a:pt x="1575" y="256"/>
                  </a:lnTo>
                  <a:lnTo>
                    <a:pt x="1565" y="251"/>
                  </a:lnTo>
                  <a:lnTo>
                    <a:pt x="1553" y="247"/>
                  </a:lnTo>
                  <a:lnTo>
                    <a:pt x="1543" y="243"/>
                  </a:lnTo>
                  <a:lnTo>
                    <a:pt x="1531" y="238"/>
                  </a:lnTo>
                  <a:lnTo>
                    <a:pt x="1520" y="233"/>
                  </a:lnTo>
                  <a:lnTo>
                    <a:pt x="1510" y="227"/>
                  </a:lnTo>
                  <a:lnTo>
                    <a:pt x="1502" y="218"/>
                  </a:lnTo>
                  <a:lnTo>
                    <a:pt x="1494" y="209"/>
                  </a:lnTo>
                  <a:lnTo>
                    <a:pt x="1497" y="206"/>
                  </a:lnTo>
                  <a:lnTo>
                    <a:pt x="1501" y="201"/>
                  </a:lnTo>
                  <a:lnTo>
                    <a:pt x="1503" y="196"/>
                  </a:lnTo>
                  <a:lnTo>
                    <a:pt x="1506" y="192"/>
                  </a:lnTo>
                  <a:lnTo>
                    <a:pt x="1515" y="167"/>
                  </a:lnTo>
                  <a:lnTo>
                    <a:pt x="1518" y="142"/>
                  </a:lnTo>
                  <a:lnTo>
                    <a:pt x="1518" y="116"/>
                  </a:lnTo>
                  <a:lnTo>
                    <a:pt x="1516" y="92"/>
                  </a:lnTo>
                  <a:lnTo>
                    <a:pt x="1510" y="66"/>
                  </a:lnTo>
                  <a:lnTo>
                    <a:pt x="1501" y="43"/>
                  </a:lnTo>
                  <a:lnTo>
                    <a:pt x="1489" y="21"/>
                  </a:lnTo>
                  <a:lnTo>
                    <a:pt x="1475" y="0"/>
                  </a:lnTo>
                  <a:lnTo>
                    <a:pt x="1474" y="6"/>
                  </a:lnTo>
                  <a:lnTo>
                    <a:pt x="1475" y="25"/>
                  </a:lnTo>
                  <a:lnTo>
                    <a:pt x="1477" y="50"/>
                  </a:lnTo>
                  <a:lnTo>
                    <a:pt x="1478" y="80"/>
                  </a:lnTo>
                  <a:lnTo>
                    <a:pt x="1476" y="113"/>
                  </a:lnTo>
                  <a:lnTo>
                    <a:pt x="1470" y="142"/>
                  </a:lnTo>
                  <a:lnTo>
                    <a:pt x="1457" y="165"/>
                  </a:lnTo>
                  <a:lnTo>
                    <a:pt x="1436" y="179"/>
                  </a:lnTo>
                  <a:lnTo>
                    <a:pt x="1413" y="179"/>
                  </a:lnTo>
                  <a:lnTo>
                    <a:pt x="1390" y="181"/>
                  </a:lnTo>
                  <a:lnTo>
                    <a:pt x="1367" y="186"/>
                  </a:lnTo>
                  <a:lnTo>
                    <a:pt x="1345" y="192"/>
                  </a:lnTo>
                  <a:lnTo>
                    <a:pt x="1324" y="199"/>
                  </a:lnTo>
                  <a:lnTo>
                    <a:pt x="1303" y="208"/>
                  </a:lnTo>
                  <a:lnTo>
                    <a:pt x="1283" y="217"/>
                  </a:lnTo>
                  <a:lnTo>
                    <a:pt x="1263" y="229"/>
                  </a:lnTo>
                  <a:lnTo>
                    <a:pt x="1245" y="242"/>
                  </a:lnTo>
                  <a:lnTo>
                    <a:pt x="1226" y="256"/>
                  </a:lnTo>
                  <a:lnTo>
                    <a:pt x="1210" y="271"/>
                  </a:lnTo>
                  <a:lnTo>
                    <a:pt x="1193" y="287"/>
                  </a:lnTo>
                  <a:lnTo>
                    <a:pt x="1178" y="303"/>
                  </a:lnTo>
                  <a:lnTo>
                    <a:pt x="1164" y="322"/>
                  </a:lnTo>
                  <a:lnTo>
                    <a:pt x="1150" y="340"/>
                  </a:lnTo>
                  <a:lnTo>
                    <a:pt x="1138" y="359"/>
                  </a:lnTo>
                  <a:lnTo>
                    <a:pt x="1129" y="376"/>
                  </a:lnTo>
                  <a:lnTo>
                    <a:pt x="1121" y="395"/>
                  </a:lnTo>
                  <a:lnTo>
                    <a:pt x="1115" y="413"/>
                  </a:lnTo>
                  <a:lnTo>
                    <a:pt x="1110" y="432"/>
                  </a:lnTo>
                  <a:lnTo>
                    <a:pt x="1106" y="451"/>
                  </a:lnTo>
                  <a:lnTo>
                    <a:pt x="1101" y="470"/>
                  </a:lnTo>
                  <a:lnTo>
                    <a:pt x="1096" y="489"/>
                  </a:lnTo>
                  <a:lnTo>
                    <a:pt x="1092" y="507"/>
                  </a:lnTo>
                  <a:lnTo>
                    <a:pt x="1082" y="503"/>
                  </a:lnTo>
                  <a:lnTo>
                    <a:pt x="1070" y="498"/>
                  </a:lnTo>
                  <a:lnTo>
                    <a:pt x="1053" y="493"/>
                  </a:lnTo>
                  <a:lnTo>
                    <a:pt x="1037" y="488"/>
                  </a:lnTo>
                  <a:lnTo>
                    <a:pt x="1021" y="481"/>
                  </a:lnTo>
                  <a:lnTo>
                    <a:pt x="1005" y="474"/>
                  </a:lnTo>
                  <a:lnTo>
                    <a:pt x="995" y="467"/>
                  </a:lnTo>
                  <a:lnTo>
                    <a:pt x="990" y="459"/>
                  </a:lnTo>
                  <a:lnTo>
                    <a:pt x="969" y="462"/>
                  </a:lnTo>
                  <a:lnTo>
                    <a:pt x="936" y="468"/>
                  </a:lnTo>
                  <a:lnTo>
                    <a:pt x="894" y="474"/>
                  </a:lnTo>
                  <a:lnTo>
                    <a:pt x="844" y="483"/>
                  </a:lnTo>
                  <a:lnTo>
                    <a:pt x="788" y="492"/>
                  </a:lnTo>
                  <a:lnTo>
                    <a:pt x="727" y="502"/>
                  </a:lnTo>
                  <a:lnTo>
                    <a:pt x="664" y="512"/>
                  </a:lnTo>
                  <a:lnTo>
                    <a:pt x="600" y="522"/>
                  </a:lnTo>
                  <a:lnTo>
                    <a:pt x="537" y="533"/>
                  </a:lnTo>
                  <a:lnTo>
                    <a:pt x="477" y="543"/>
                  </a:lnTo>
                  <a:lnTo>
                    <a:pt x="421" y="553"/>
                  </a:lnTo>
                  <a:lnTo>
                    <a:pt x="371" y="561"/>
                  </a:lnTo>
                  <a:lnTo>
                    <a:pt x="329" y="568"/>
                  </a:lnTo>
                  <a:lnTo>
                    <a:pt x="298" y="572"/>
                  </a:lnTo>
                  <a:lnTo>
                    <a:pt x="276" y="576"/>
                  </a:lnTo>
                  <a:lnTo>
                    <a:pt x="269" y="577"/>
                  </a:lnTo>
                  <a:lnTo>
                    <a:pt x="253" y="572"/>
                  </a:lnTo>
                  <a:lnTo>
                    <a:pt x="237" y="567"/>
                  </a:lnTo>
                  <a:lnTo>
                    <a:pt x="222" y="562"/>
                  </a:lnTo>
                  <a:lnTo>
                    <a:pt x="205" y="556"/>
                  </a:lnTo>
                  <a:lnTo>
                    <a:pt x="189" y="550"/>
                  </a:lnTo>
                  <a:lnTo>
                    <a:pt x="173" y="545"/>
                  </a:lnTo>
                  <a:lnTo>
                    <a:pt x="157" y="540"/>
                  </a:lnTo>
                  <a:lnTo>
                    <a:pt x="141" y="534"/>
                  </a:lnTo>
                  <a:lnTo>
                    <a:pt x="125" y="528"/>
                  </a:lnTo>
                  <a:lnTo>
                    <a:pt x="108" y="524"/>
                  </a:lnTo>
                  <a:lnTo>
                    <a:pt x="93" y="518"/>
                  </a:lnTo>
                  <a:lnTo>
                    <a:pt x="77" y="513"/>
                  </a:lnTo>
                  <a:lnTo>
                    <a:pt x="60" y="509"/>
                  </a:lnTo>
                  <a:lnTo>
                    <a:pt x="44" y="504"/>
                  </a:lnTo>
                  <a:lnTo>
                    <a:pt x="28" y="499"/>
                  </a:lnTo>
                  <a:lnTo>
                    <a:pt x="11" y="495"/>
                  </a:lnTo>
                  <a:lnTo>
                    <a:pt x="0" y="506"/>
                  </a:lnTo>
                  <a:lnTo>
                    <a:pt x="3" y="509"/>
                  </a:lnTo>
                  <a:lnTo>
                    <a:pt x="10" y="512"/>
                  </a:lnTo>
                  <a:lnTo>
                    <a:pt x="22" y="517"/>
                  </a:lnTo>
                  <a:lnTo>
                    <a:pt x="36" y="522"/>
                  </a:lnTo>
                  <a:lnTo>
                    <a:pt x="53" y="528"/>
                  </a:lnTo>
                  <a:lnTo>
                    <a:pt x="72" y="535"/>
                  </a:lnTo>
                  <a:lnTo>
                    <a:pt x="92" y="543"/>
                  </a:lnTo>
                  <a:lnTo>
                    <a:pt x="112" y="550"/>
                  </a:lnTo>
                  <a:lnTo>
                    <a:pt x="132" y="558"/>
                  </a:lnTo>
                  <a:lnTo>
                    <a:pt x="152" y="565"/>
                  </a:lnTo>
                  <a:lnTo>
                    <a:pt x="170" y="572"/>
                  </a:lnTo>
                  <a:lnTo>
                    <a:pt x="187" y="578"/>
                  </a:lnTo>
                  <a:lnTo>
                    <a:pt x="201" y="584"/>
                  </a:lnTo>
                  <a:lnTo>
                    <a:pt x="211" y="587"/>
                  </a:lnTo>
                  <a:lnTo>
                    <a:pt x="218" y="590"/>
                  </a:lnTo>
                  <a:lnTo>
                    <a:pt x="220" y="591"/>
                  </a:lnTo>
                  <a:lnTo>
                    <a:pt x="219" y="591"/>
                  </a:lnTo>
                  <a:lnTo>
                    <a:pt x="216" y="592"/>
                  </a:lnTo>
                  <a:lnTo>
                    <a:pt x="211" y="594"/>
                  </a:lnTo>
                  <a:lnTo>
                    <a:pt x="205" y="597"/>
                  </a:lnTo>
                  <a:lnTo>
                    <a:pt x="198" y="599"/>
                  </a:lnTo>
                  <a:lnTo>
                    <a:pt x="192" y="603"/>
                  </a:lnTo>
                  <a:lnTo>
                    <a:pt x="187" y="605"/>
                  </a:lnTo>
                  <a:lnTo>
                    <a:pt x="182" y="608"/>
                  </a:lnTo>
                  <a:lnTo>
                    <a:pt x="498" y="746"/>
                  </a:lnTo>
                  <a:lnTo>
                    <a:pt x="504" y="749"/>
                  </a:lnTo>
                  <a:lnTo>
                    <a:pt x="510" y="750"/>
                  </a:lnTo>
                  <a:lnTo>
                    <a:pt x="516" y="750"/>
                  </a:lnTo>
                  <a:lnTo>
                    <a:pt x="522" y="745"/>
                  </a:lnTo>
                  <a:lnTo>
                    <a:pt x="250" y="616"/>
                  </a:lnTo>
                  <a:lnTo>
                    <a:pt x="268" y="612"/>
                  </a:lnTo>
                  <a:lnTo>
                    <a:pt x="300" y="606"/>
                  </a:lnTo>
                  <a:lnTo>
                    <a:pt x="341" y="597"/>
                  </a:lnTo>
                  <a:lnTo>
                    <a:pt x="391" y="587"/>
                  </a:lnTo>
                  <a:lnTo>
                    <a:pt x="448" y="577"/>
                  </a:lnTo>
                  <a:lnTo>
                    <a:pt x="510" y="565"/>
                  </a:lnTo>
                  <a:lnTo>
                    <a:pt x="576" y="553"/>
                  </a:lnTo>
                  <a:lnTo>
                    <a:pt x="641" y="541"/>
                  </a:lnTo>
                  <a:lnTo>
                    <a:pt x="706" y="529"/>
                  </a:lnTo>
                  <a:lnTo>
                    <a:pt x="768" y="518"/>
                  </a:lnTo>
                  <a:lnTo>
                    <a:pt x="827" y="507"/>
                  </a:lnTo>
                  <a:lnTo>
                    <a:pt x="878" y="497"/>
                  </a:lnTo>
                  <a:lnTo>
                    <a:pt x="922" y="490"/>
                  </a:lnTo>
                  <a:lnTo>
                    <a:pt x="955" y="483"/>
                  </a:lnTo>
                  <a:lnTo>
                    <a:pt x="977" y="480"/>
                  </a:lnTo>
                  <a:lnTo>
                    <a:pt x="984" y="478"/>
                  </a:lnTo>
                  <a:lnTo>
                    <a:pt x="997" y="485"/>
                  </a:lnTo>
                  <a:lnTo>
                    <a:pt x="1010" y="492"/>
                  </a:lnTo>
                  <a:lnTo>
                    <a:pt x="1024" y="499"/>
                  </a:lnTo>
                  <a:lnTo>
                    <a:pt x="1038" y="507"/>
                  </a:lnTo>
                  <a:lnTo>
                    <a:pt x="1051" y="516"/>
                  </a:lnTo>
                  <a:lnTo>
                    <a:pt x="1064" y="524"/>
                  </a:lnTo>
                  <a:lnTo>
                    <a:pt x="1077" y="532"/>
                  </a:lnTo>
                  <a:lnTo>
                    <a:pt x="1088" y="541"/>
                  </a:lnTo>
                  <a:lnTo>
                    <a:pt x="1087" y="571"/>
                  </a:lnTo>
                  <a:lnTo>
                    <a:pt x="1082" y="599"/>
                  </a:lnTo>
                  <a:lnTo>
                    <a:pt x="1077" y="628"/>
                  </a:lnTo>
                  <a:lnTo>
                    <a:pt x="1070" y="655"/>
                  </a:lnTo>
                  <a:lnTo>
                    <a:pt x="1061" y="645"/>
                  </a:lnTo>
                  <a:lnTo>
                    <a:pt x="1053" y="636"/>
                  </a:lnTo>
                  <a:lnTo>
                    <a:pt x="1045" y="627"/>
                  </a:lnTo>
                  <a:lnTo>
                    <a:pt x="1037" y="619"/>
                  </a:lnTo>
                  <a:lnTo>
                    <a:pt x="1029" y="611"/>
                  </a:lnTo>
                  <a:lnTo>
                    <a:pt x="1021" y="603"/>
                  </a:lnTo>
                  <a:lnTo>
                    <a:pt x="1011" y="594"/>
                  </a:lnTo>
                  <a:lnTo>
                    <a:pt x="1001" y="587"/>
                  </a:lnTo>
                  <a:lnTo>
                    <a:pt x="1009" y="587"/>
                  </a:lnTo>
                  <a:lnTo>
                    <a:pt x="1017" y="590"/>
                  </a:lnTo>
                  <a:lnTo>
                    <a:pt x="1025" y="596"/>
                  </a:lnTo>
                  <a:lnTo>
                    <a:pt x="1032" y="601"/>
                  </a:lnTo>
                  <a:lnTo>
                    <a:pt x="1040" y="607"/>
                  </a:lnTo>
                  <a:lnTo>
                    <a:pt x="1049" y="610"/>
                  </a:lnTo>
                  <a:lnTo>
                    <a:pt x="1057" y="610"/>
                  </a:lnTo>
                  <a:lnTo>
                    <a:pt x="1066" y="605"/>
                  </a:lnTo>
                  <a:lnTo>
                    <a:pt x="1058" y="591"/>
                  </a:lnTo>
                  <a:lnTo>
                    <a:pt x="1047" y="578"/>
                  </a:lnTo>
                  <a:lnTo>
                    <a:pt x="1037" y="567"/>
                  </a:lnTo>
                  <a:lnTo>
                    <a:pt x="1024" y="555"/>
                  </a:lnTo>
                  <a:lnTo>
                    <a:pt x="1011" y="545"/>
                  </a:lnTo>
                  <a:lnTo>
                    <a:pt x="997" y="535"/>
                  </a:lnTo>
                  <a:lnTo>
                    <a:pt x="983" y="527"/>
                  </a:lnTo>
                  <a:lnTo>
                    <a:pt x="969" y="520"/>
                  </a:lnTo>
                  <a:lnTo>
                    <a:pt x="978" y="521"/>
                  </a:lnTo>
                  <a:lnTo>
                    <a:pt x="988" y="522"/>
                  </a:lnTo>
                  <a:lnTo>
                    <a:pt x="997" y="525"/>
                  </a:lnTo>
                  <a:lnTo>
                    <a:pt x="1007" y="527"/>
                  </a:lnTo>
                  <a:lnTo>
                    <a:pt x="1016" y="529"/>
                  </a:lnTo>
                  <a:lnTo>
                    <a:pt x="1025" y="533"/>
                  </a:lnTo>
                  <a:lnTo>
                    <a:pt x="1033" y="536"/>
                  </a:lnTo>
                  <a:lnTo>
                    <a:pt x="1042" y="541"/>
                  </a:lnTo>
                  <a:lnTo>
                    <a:pt x="1046" y="542"/>
                  </a:lnTo>
                  <a:lnTo>
                    <a:pt x="1051" y="546"/>
                  </a:lnTo>
                  <a:lnTo>
                    <a:pt x="1056" y="550"/>
                  </a:lnTo>
                  <a:lnTo>
                    <a:pt x="1059" y="554"/>
                  </a:lnTo>
                  <a:lnTo>
                    <a:pt x="1064" y="558"/>
                  </a:lnTo>
                  <a:lnTo>
                    <a:pt x="1068" y="560"/>
                  </a:lnTo>
                  <a:lnTo>
                    <a:pt x="1073" y="558"/>
                  </a:lnTo>
                  <a:lnTo>
                    <a:pt x="1079" y="554"/>
                  </a:lnTo>
                  <a:lnTo>
                    <a:pt x="1071" y="543"/>
                  </a:lnTo>
                  <a:lnTo>
                    <a:pt x="1061" y="535"/>
                  </a:lnTo>
                  <a:lnTo>
                    <a:pt x="1051" y="528"/>
                  </a:lnTo>
                  <a:lnTo>
                    <a:pt x="1040" y="522"/>
                  </a:lnTo>
                  <a:lnTo>
                    <a:pt x="1029" y="518"/>
                  </a:lnTo>
                  <a:lnTo>
                    <a:pt x="1017" y="514"/>
                  </a:lnTo>
                  <a:lnTo>
                    <a:pt x="1004" y="510"/>
                  </a:lnTo>
                  <a:lnTo>
                    <a:pt x="992" y="506"/>
                  </a:lnTo>
                  <a:lnTo>
                    <a:pt x="985" y="504"/>
                  </a:lnTo>
                  <a:lnTo>
                    <a:pt x="977" y="503"/>
                  </a:lnTo>
                  <a:lnTo>
                    <a:pt x="970" y="503"/>
                  </a:lnTo>
                  <a:lnTo>
                    <a:pt x="964" y="507"/>
                  </a:lnTo>
                  <a:lnTo>
                    <a:pt x="964" y="511"/>
                  </a:lnTo>
                  <a:lnTo>
                    <a:pt x="966" y="514"/>
                  </a:lnTo>
                  <a:lnTo>
                    <a:pt x="967" y="517"/>
                  </a:lnTo>
                  <a:lnTo>
                    <a:pt x="969" y="519"/>
                  </a:lnTo>
                  <a:lnTo>
                    <a:pt x="961" y="521"/>
                  </a:lnTo>
                  <a:lnTo>
                    <a:pt x="952" y="522"/>
                  </a:lnTo>
                  <a:lnTo>
                    <a:pt x="945" y="525"/>
                  </a:lnTo>
                  <a:lnTo>
                    <a:pt x="943" y="534"/>
                  </a:lnTo>
                  <a:lnTo>
                    <a:pt x="953" y="538"/>
                  </a:lnTo>
                  <a:lnTo>
                    <a:pt x="962" y="541"/>
                  </a:lnTo>
                  <a:lnTo>
                    <a:pt x="971" y="545"/>
                  </a:lnTo>
                  <a:lnTo>
                    <a:pt x="982" y="547"/>
                  </a:lnTo>
                  <a:lnTo>
                    <a:pt x="990" y="550"/>
                  </a:lnTo>
                  <a:lnTo>
                    <a:pt x="999" y="555"/>
                  </a:lnTo>
                  <a:lnTo>
                    <a:pt x="1008" y="561"/>
                  </a:lnTo>
                  <a:lnTo>
                    <a:pt x="1016" y="567"/>
                  </a:lnTo>
                  <a:lnTo>
                    <a:pt x="1009" y="568"/>
                  </a:lnTo>
                  <a:lnTo>
                    <a:pt x="1001" y="568"/>
                  </a:lnTo>
                  <a:lnTo>
                    <a:pt x="994" y="567"/>
                  </a:lnTo>
                  <a:lnTo>
                    <a:pt x="985" y="564"/>
                  </a:lnTo>
                  <a:lnTo>
                    <a:pt x="977" y="562"/>
                  </a:lnTo>
                  <a:lnTo>
                    <a:pt x="969" y="561"/>
                  </a:lnTo>
                  <a:lnTo>
                    <a:pt x="962" y="563"/>
                  </a:lnTo>
                  <a:lnTo>
                    <a:pt x="954" y="567"/>
                  </a:lnTo>
                  <a:lnTo>
                    <a:pt x="957" y="579"/>
                  </a:lnTo>
                  <a:lnTo>
                    <a:pt x="964" y="590"/>
                  </a:lnTo>
                  <a:lnTo>
                    <a:pt x="973" y="598"/>
                  </a:lnTo>
                  <a:lnTo>
                    <a:pt x="983" y="606"/>
                  </a:lnTo>
                  <a:lnTo>
                    <a:pt x="992" y="614"/>
                  </a:lnTo>
                  <a:lnTo>
                    <a:pt x="1003" y="623"/>
                  </a:lnTo>
                  <a:lnTo>
                    <a:pt x="1011" y="635"/>
                  </a:lnTo>
                  <a:lnTo>
                    <a:pt x="1018" y="648"/>
                  </a:lnTo>
                  <a:lnTo>
                    <a:pt x="999" y="651"/>
                  </a:lnTo>
                  <a:lnTo>
                    <a:pt x="980" y="656"/>
                  </a:lnTo>
                  <a:lnTo>
                    <a:pt x="961" y="662"/>
                  </a:lnTo>
                  <a:lnTo>
                    <a:pt x="942" y="668"/>
                  </a:lnTo>
                  <a:lnTo>
                    <a:pt x="924" y="673"/>
                  </a:lnTo>
                  <a:lnTo>
                    <a:pt x="905" y="678"/>
                  </a:lnTo>
                  <a:lnTo>
                    <a:pt x="885" y="681"/>
                  </a:lnTo>
                  <a:lnTo>
                    <a:pt x="866" y="683"/>
                  </a:lnTo>
                  <a:lnTo>
                    <a:pt x="870" y="657"/>
                  </a:lnTo>
                  <a:lnTo>
                    <a:pt x="872" y="629"/>
                  </a:lnTo>
                  <a:lnTo>
                    <a:pt x="870" y="603"/>
                  </a:lnTo>
                  <a:lnTo>
                    <a:pt x="866" y="577"/>
                  </a:lnTo>
                  <a:lnTo>
                    <a:pt x="861" y="569"/>
                  </a:lnTo>
                  <a:lnTo>
                    <a:pt x="856" y="560"/>
                  </a:lnTo>
                  <a:lnTo>
                    <a:pt x="850" y="551"/>
                  </a:lnTo>
                  <a:lnTo>
                    <a:pt x="841" y="549"/>
                  </a:lnTo>
                  <a:lnTo>
                    <a:pt x="831" y="565"/>
                  </a:lnTo>
                  <a:lnTo>
                    <a:pt x="825" y="583"/>
                  </a:lnTo>
                  <a:lnTo>
                    <a:pt x="820" y="600"/>
                  </a:lnTo>
                  <a:lnTo>
                    <a:pt x="809" y="616"/>
                  </a:lnTo>
                  <a:lnTo>
                    <a:pt x="768" y="549"/>
                  </a:lnTo>
                  <a:lnTo>
                    <a:pt x="757" y="549"/>
                  </a:lnTo>
                  <a:lnTo>
                    <a:pt x="757" y="560"/>
                  </a:lnTo>
                  <a:lnTo>
                    <a:pt x="765" y="572"/>
                  </a:lnTo>
                  <a:lnTo>
                    <a:pt x="772" y="585"/>
                  </a:lnTo>
                  <a:lnTo>
                    <a:pt x="778" y="598"/>
                  </a:lnTo>
                  <a:lnTo>
                    <a:pt x="783" y="612"/>
                  </a:lnTo>
                  <a:lnTo>
                    <a:pt x="789" y="625"/>
                  </a:lnTo>
                  <a:lnTo>
                    <a:pt x="794" y="639"/>
                  </a:lnTo>
                  <a:lnTo>
                    <a:pt x="797" y="654"/>
                  </a:lnTo>
                  <a:lnTo>
                    <a:pt x="801" y="668"/>
                  </a:lnTo>
                  <a:lnTo>
                    <a:pt x="810" y="665"/>
                  </a:lnTo>
                  <a:lnTo>
                    <a:pt x="818" y="659"/>
                  </a:lnTo>
                  <a:lnTo>
                    <a:pt x="824" y="654"/>
                  </a:lnTo>
                  <a:lnTo>
                    <a:pt x="830" y="647"/>
                  </a:lnTo>
                  <a:lnTo>
                    <a:pt x="835" y="639"/>
                  </a:lnTo>
                  <a:lnTo>
                    <a:pt x="838" y="629"/>
                  </a:lnTo>
                  <a:lnTo>
                    <a:pt x="842" y="621"/>
                  </a:lnTo>
                  <a:lnTo>
                    <a:pt x="845" y="613"/>
                  </a:lnTo>
                  <a:lnTo>
                    <a:pt x="850" y="621"/>
                  </a:lnTo>
                  <a:lnTo>
                    <a:pt x="848" y="640"/>
                  </a:lnTo>
                  <a:lnTo>
                    <a:pt x="843" y="658"/>
                  </a:lnTo>
                  <a:lnTo>
                    <a:pt x="838" y="676"/>
                  </a:lnTo>
                  <a:lnTo>
                    <a:pt x="831" y="694"/>
                  </a:lnTo>
                  <a:lnTo>
                    <a:pt x="824" y="712"/>
                  </a:lnTo>
                  <a:lnTo>
                    <a:pt x="817" y="729"/>
                  </a:lnTo>
                  <a:lnTo>
                    <a:pt x="810" y="746"/>
                  </a:lnTo>
                  <a:lnTo>
                    <a:pt x="803" y="763"/>
                  </a:lnTo>
                  <a:lnTo>
                    <a:pt x="846" y="766"/>
                  </a:lnTo>
                  <a:lnTo>
                    <a:pt x="850" y="756"/>
                  </a:lnTo>
                  <a:lnTo>
                    <a:pt x="853" y="741"/>
                  </a:lnTo>
                  <a:lnTo>
                    <a:pt x="857" y="727"/>
                  </a:lnTo>
                  <a:lnTo>
                    <a:pt x="861" y="716"/>
                  </a:lnTo>
                  <a:lnTo>
                    <a:pt x="883" y="713"/>
                  </a:lnTo>
                  <a:lnTo>
                    <a:pt x="905" y="707"/>
                  </a:lnTo>
                  <a:lnTo>
                    <a:pt x="927" y="701"/>
                  </a:lnTo>
                  <a:lnTo>
                    <a:pt x="949" y="695"/>
                  </a:lnTo>
                  <a:lnTo>
                    <a:pt x="971" y="690"/>
                  </a:lnTo>
                  <a:lnTo>
                    <a:pt x="992" y="684"/>
                  </a:lnTo>
                  <a:lnTo>
                    <a:pt x="1015" y="678"/>
                  </a:lnTo>
                  <a:lnTo>
                    <a:pt x="1037" y="673"/>
                  </a:lnTo>
                  <a:lnTo>
                    <a:pt x="1044" y="683"/>
                  </a:lnTo>
                  <a:lnTo>
                    <a:pt x="1051" y="692"/>
                  </a:lnTo>
                  <a:lnTo>
                    <a:pt x="1056" y="701"/>
                  </a:lnTo>
                  <a:lnTo>
                    <a:pt x="1060" y="712"/>
                  </a:lnTo>
                  <a:lnTo>
                    <a:pt x="954" y="745"/>
                  </a:lnTo>
                  <a:lnTo>
                    <a:pt x="962" y="775"/>
                  </a:lnTo>
                  <a:lnTo>
                    <a:pt x="964" y="774"/>
                  </a:lnTo>
                  <a:lnTo>
                    <a:pt x="973" y="772"/>
                  </a:lnTo>
                  <a:lnTo>
                    <a:pt x="983" y="769"/>
                  </a:lnTo>
                  <a:lnTo>
                    <a:pt x="997" y="764"/>
                  </a:lnTo>
                  <a:lnTo>
                    <a:pt x="1012" y="758"/>
                  </a:lnTo>
                  <a:lnTo>
                    <a:pt x="1028" y="752"/>
                  </a:lnTo>
                  <a:lnTo>
                    <a:pt x="1042" y="746"/>
                  </a:lnTo>
                  <a:lnTo>
                    <a:pt x="1054" y="742"/>
                  </a:lnTo>
                  <a:lnTo>
                    <a:pt x="1050" y="796"/>
                  </a:lnTo>
                  <a:lnTo>
                    <a:pt x="955" y="828"/>
                  </a:lnTo>
                  <a:lnTo>
                    <a:pt x="962" y="8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33" name="Freeform 33"/>
            <p:cNvSpPr>
              <a:spLocks/>
            </p:cNvSpPr>
            <p:nvPr/>
          </p:nvSpPr>
          <p:spPr bwMode="auto">
            <a:xfrm>
              <a:off x="1445" y="30"/>
              <a:ext cx="518" cy="156"/>
            </a:xfrm>
            <a:custGeom>
              <a:avLst/>
              <a:gdLst>
                <a:gd name="T0" fmla="*/ 518 w 518"/>
                <a:gd name="T1" fmla="*/ 155 h 156"/>
                <a:gd name="T2" fmla="*/ 510 w 518"/>
                <a:gd name="T3" fmla="*/ 156 h 156"/>
                <a:gd name="T4" fmla="*/ 503 w 518"/>
                <a:gd name="T5" fmla="*/ 152 h 156"/>
                <a:gd name="T6" fmla="*/ 496 w 518"/>
                <a:gd name="T7" fmla="*/ 146 h 156"/>
                <a:gd name="T8" fmla="*/ 490 w 518"/>
                <a:gd name="T9" fmla="*/ 142 h 156"/>
                <a:gd name="T10" fmla="*/ 466 w 518"/>
                <a:gd name="T11" fmla="*/ 121 h 156"/>
                <a:gd name="T12" fmla="*/ 440 w 518"/>
                <a:gd name="T13" fmla="*/ 102 h 156"/>
                <a:gd name="T14" fmla="*/ 413 w 518"/>
                <a:gd name="T15" fmla="*/ 87 h 156"/>
                <a:gd name="T16" fmla="*/ 384 w 518"/>
                <a:gd name="T17" fmla="*/ 74 h 156"/>
                <a:gd name="T18" fmla="*/ 355 w 518"/>
                <a:gd name="T19" fmla="*/ 65 h 156"/>
                <a:gd name="T20" fmla="*/ 323 w 518"/>
                <a:gd name="T21" fmla="*/ 57 h 156"/>
                <a:gd name="T22" fmla="*/ 292 w 518"/>
                <a:gd name="T23" fmla="*/ 51 h 156"/>
                <a:gd name="T24" fmla="*/ 259 w 518"/>
                <a:gd name="T25" fmla="*/ 49 h 156"/>
                <a:gd name="T26" fmla="*/ 228 w 518"/>
                <a:gd name="T27" fmla="*/ 48 h 156"/>
                <a:gd name="T28" fmla="*/ 195 w 518"/>
                <a:gd name="T29" fmla="*/ 48 h 156"/>
                <a:gd name="T30" fmla="*/ 162 w 518"/>
                <a:gd name="T31" fmla="*/ 51 h 156"/>
                <a:gd name="T32" fmla="*/ 131 w 518"/>
                <a:gd name="T33" fmla="*/ 56 h 156"/>
                <a:gd name="T34" fmla="*/ 99 w 518"/>
                <a:gd name="T35" fmla="*/ 62 h 156"/>
                <a:gd name="T36" fmla="*/ 69 w 518"/>
                <a:gd name="T37" fmla="*/ 69 h 156"/>
                <a:gd name="T38" fmla="*/ 38 w 518"/>
                <a:gd name="T39" fmla="*/ 78 h 156"/>
                <a:gd name="T40" fmla="*/ 10 w 518"/>
                <a:gd name="T41" fmla="*/ 88 h 156"/>
                <a:gd name="T42" fmla="*/ 6 w 518"/>
                <a:gd name="T43" fmla="*/ 84 h 156"/>
                <a:gd name="T44" fmla="*/ 2 w 518"/>
                <a:gd name="T45" fmla="*/ 79 h 156"/>
                <a:gd name="T46" fmla="*/ 0 w 518"/>
                <a:gd name="T47" fmla="*/ 72 h 156"/>
                <a:gd name="T48" fmla="*/ 0 w 518"/>
                <a:gd name="T49" fmla="*/ 64 h 156"/>
                <a:gd name="T50" fmla="*/ 15 w 518"/>
                <a:gd name="T51" fmla="*/ 52 h 156"/>
                <a:gd name="T52" fmla="*/ 31 w 518"/>
                <a:gd name="T53" fmla="*/ 42 h 156"/>
                <a:gd name="T54" fmla="*/ 48 w 518"/>
                <a:gd name="T55" fmla="*/ 33 h 156"/>
                <a:gd name="T56" fmla="*/ 65 w 518"/>
                <a:gd name="T57" fmla="*/ 25 h 156"/>
                <a:gd name="T58" fmla="*/ 83 w 518"/>
                <a:gd name="T59" fmla="*/ 18 h 156"/>
                <a:gd name="T60" fmla="*/ 101 w 518"/>
                <a:gd name="T61" fmla="*/ 12 h 156"/>
                <a:gd name="T62" fmla="*/ 120 w 518"/>
                <a:gd name="T63" fmla="*/ 8 h 156"/>
                <a:gd name="T64" fmla="*/ 139 w 518"/>
                <a:gd name="T65" fmla="*/ 5 h 156"/>
                <a:gd name="T66" fmla="*/ 159 w 518"/>
                <a:gd name="T67" fmla="*/ 2 h 156"/>
                <a:gd name="T68" fmla="*/ 177 w 518"/>
                <a:gd name="T69" fmla="*/ 1 h 156"/>
                <a:gd name="T70" fmla="*/ 197 w 518"/>
                <a:gd name="T71" fmla="*/ 0 h 156"/>
                <a:gd name="T72" fmla="*/ 217 w 518"/>
                <a:gd name="T73" fmla="*/ 1 h 156"/>
                <a:gd name="T74" fmla="*/ 237 w 518"/>
                <a:gd name="T75" fmla="*/ 2 h 156"/>
                <a:gd name="T76" fmla="*/ 257 w 518"/>
                <a:gd name="T77" fmla="*/ 5 h 156"/>
                <a:gd name="T78" fmla="*/ 277 w 518"/>
                <a:gd name="T79" fmla="*/ 7 h 156"/>
                <a:gd name="T80" fmla="*/ 295 w 518"/>
                <a:gd name="T81" fmla="*/ 11 h 156"/>
                <a:gd name="T82" fmla="*/ 312 w 518"/>
                <a:gd name="T83" fmla="*/ 14 h 156"/>
                <a:gd name="T84" fmla="*/ 328 w 518"/>
                <a:gd name="T85" fmla="*/ 18 h 156"/>
                <a:gd name="T86" fmla="*/ 344 w 518"/>
                <a:gd name="T87" fmla="*/ 22 h 156"/>
                <a:gd name="T88" fmla="*/ 361 w 518"/>
                <a:gd name="T89" fmla="*/ 28 h 156"/>
                <a:gd name="T90" fmla="*/ 377 w 518"/>
                <a:gd name="T91" fmla="*/ 34 h 156"/>
                <a:gd name="T92" fmla="*/ 392 w 518"/>
                <a:gd name="T93" fmla="*/ 41 h 156"/>
                <a:gd name="T94" fmla="*/ 409 w 518"/>
                <a:gd name="T95" fmla="*/ 49 h 156"/>
                <a:gd name="T96" fmla="*/ 423 w 518"/>
                <a:gd name="T97" fmla="*/ 58 h 156"/>
                <a:gd name="T98" fmla="*/ 438 w 518"/>
                <a:gd name="T99" fmla="*/ 67 h 156"/>
                <a:gd name="T100" fmla="*/ 452 w 518"/>
                <a:gd name="T101" fmla="*/ 77 h 156"/>
                <a:gd name="T102" fmla="*/ 465 w 518"/>
                <a:gd name="T103" fmla="*/ 88 h 156"/>
                <a:gd name="T104" fmla="*/ 478 w 518"/>
                <a:gd name="T105" fmla="*/ 100 h 156"/>
                <a:gd name="T106" fmla="*/ 489 w 518"/>
                <a:gd name="T107" fmla="*/ 113 h 156"/>
                <a:gd name="T108" fmla="*/ 500 w 518"/>
                <a:gd name="T109" fmla="*/ 126 h 156"/>
                <a:gd name="T110" fmla="*/ 509 w 518"/>
                <a:gd name="T111" fmla="*/ 139 h 156"/>
                <a:gd name="T112" fmla="*/ 518 w 518"/>
                <a:gd name="T113"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8" h="156">
                  <a:moveTo>
                    <a:pt x="518" y="155"/>
                  </a:moveTo>
                  <a:lnTo>
                    <a:pt x="510" y="156"/>
                  </a:lnTo>
                  <a:lnTo>
                    <a:pt x="503" y="152"/>
                  </a:lnTo>
                  <a:lnTo>
                    <a:pt x="496" y="146"/>
                  </a:lnTo>
                  <a:lnTo>
                    <a:pt x="490" y="142"/>
                  </a:lnTo>
                  <a:lnTo>
                    <a:pt x="466" y="121"/>
                  </a:lnTo>
                  <a:lnTo>
                    <a:pt x="440" y="102"/>
                  </a:lnTo>
                  <a:lnTo>
                    <a:pt x="413" y="87"/>
                  </a:lnTo>
                  <a:lnTo>
                    <a:pt x="384" y="74"/>
                  </a:lnTo>
                  <a:lnTo>
                    <a:pt x="355" y="65"/>
                  </a:lnTo>
                  <a:lnTo>
                    <a:pt x="323" y="57"/>
                  </a:lnTo>
                  <a:lnTo>
                    <a:pt x="292" y="51"/>
                  </a:lnTo>
                  <a:lnTo>
                    <a:pt x="259" y="49"/>
                  </a:lnTo>
                  <a:lnTo>
                    <a:pt x="228" y="48"/>
                  </a:lnTo>
                  <a:lnTo>
                    <a:pt x="195" y="48"/>
                  </a:lnTo>
                  <a:lnTo>
                    <a:pt x="162" y="51"/>
                  </a:lnTo>
                  <a:lnTo>
                    <a:pt x="131" y="56"/>
                  </a:lnTo>
                  <a:lnTo>
                    <a:pt x="99" y="62"/>
                  </a:lnTo>
                  <a:lnTo>
                    <a:pt x="69" y="69"/>
                  </a:lnTo>
                  <a:lnTo>
                    <a:pt x="38" y="78"/>
                  </a:lnTo>
                  <a:lnTo>
                    <a:pt x="10" y="88"/>
                  </a:lnTo>
                  <a:lnTo>
                    <a:pt x="6" y="84"/>
                  </a:lnTo>
                  <a:lnTo>
                    <a:pt x="2" y="79"/>
                  </a:lnTo>
                  <a:lnTo>
                    <a:pt x="0" y="72"/>
                  </a:lnTo>
                  <a:lnTo>
                    <a:pt x="0" y="64"/>
                  </a:lnTo>
                  <a:lnTo>
                    <a:pt x="15" y="52"/>
                  </a:lnTo>
                  <a:lnTo>
                    <a:pt x="31" y="42"/>
                  </a:lnTo>
                  <a:lnTo>
                    <a:pt x="48" y="33"/>
                  </a:lnTo>
                  <a:lnTo>
                    <a:pt x="65" y="25"/>
                  </a:lnTo>
                  <a:lnTo>
                    <a:pt x="83" y="18"/>
                  </a:lnTo>
                  <a:lnTo>
                    <a:pt x="101" y="12"/>
                  </a:lnTo>
                  <a:lnTo>
                    <a:pt x="120" y="8"/>
                  </a:lnTo>
                  <a:lnTo>
                    <a:pt x="139" y="5"/>
                  </a:lnTo>
                  <a:lnTo>
                    <a:pt x="159" y="2"/>
                  </a:lnTo>
                  <a:lnTo>
                    <a:pt x="177" y="1"/>
                  </a:lnTo>
                  <a:lnTo>
                    <a:pt x="197" y="0"/>
                  </a:lnTo>
                  <a:lnTo>
                    <a:pt x="217" y="1"/>
                  </a:lnTo>
                  <a:lnTo>
                    <a:pt x="237" y="2"/>
                  </a:lnTo>
                  <a:lnTo>
                    <a:pt x="257" y="5"/>
                  </a:lnTo>
                  <a:lnTo>
                    <a:pt x="277" y="7"/>
                  </a:lnTo>
                  <a:lnTo>
                    <a:pt x="295" y="11"/>
                  </a:lnTo>
                  <a:lnTo>
                    <a:pt x="312" y="14"/>
                  </a:lnTo>
                  <a:lnTo>
                    <a:pt x="328" y="18"/>
                  </a:lnTo>
                  <a:lnTo>
                    <a:pt x="344" y="22"/>
                  </a:lnTo>
                  <a:lnTo>
                    <a:pt x="361" y="28"/>
                  </a:lnTo>
                  <a:lnTo>
                    <a:pt x="377" y="34"/>
                  </a:lnTo>
                  <a:lnTo>
                    <a:pt x="392" y="41"/>
                  </a:lnTo>
                  <a:lnTo>
                    <a:pt x="409" y="49"/>
                  </a:lnTo>
                  <a:lnTo>
                    <a:pt x="423" y="58"/>
                  </a:lnTo>
                  <a:lnTo>
                    <a:pt x="438" y="67"/>
                  </a:lnTo>
                  <a:lnTo>
                    <a:pt x="452" y="77"/>
                  </a:lnTo>
                  <a:lnTo>
                    <a:pt x="465" y="88"/>
                  </a:lnTo>
                  <a:lnTo>
                    <a:pt x="478" y="100"/>
                  </a:lnTo>
                  <a:lnTo>
                    <a:pt x="489" y="113"/>
                  </a:lnTo>
                  <a:lnTo>
                    <a:pt x="500" y="126"/>
                  </a:lnTo>
                  <a:lnTo>
                    <a:pt x="509" y="139"/>
                  </a:lnTo>
                  <a:lnTo>
                    <a:pt x="518" y="1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34" name="Freeform 34"/>
            <p:cNvSpPr>
              <a:spLocks/>
            </p:cNvSpPr>
            <p:nvPr/>
          </p:nvSpPr>
          <p:spPr bwMode="auto">
            <a:xfrm>
              <a:off x="193" y="115"/>
              <a:ext cx="1008" cy="1006"/>
            </a:xfrm>
            <a:custGeom>
              <a:avLst/>
              <a:gdLst>
                <a:gd name="T0" fmla="*/ 948 w 1008"/>
                <a:gd name="T1" fmla="*/ 822 h 1006"/>
                <a:gd name="T2" fmla="*/ 977 w 1008"/>
                <a:gd name="T3" fmla="*/ 49 h 1006"/>
                <a:gd name="T4" fmla="*/ 184 w 1008"/>
                <a:gd name="T5" fmla="*/ 38 h 1006"/>
                <a:gd name="T6" fmla="*/ 205 w 1008"/>
                <a:gd name="T7" fmla="*/ 881 h 1006"/>
                <a:gd name="T8" fmla="*/ 201 w 1008"/>
                <a:gd name="T9" fmla="*/ 885 h 1006"/>
                <a:gd name="T10" fmla="*/ 191 w 1008"/>
                <a:gd name="T11" fmla="*/ 889 h 1006"/>
                <a:gd name="T12" fmla="*/ 182 w 1008"/>
                <a:gd name="T13" fmla="*/ 890 h 1006"/>
                <a:gd name="T14" fmla="*/ 177 w 1008"/>
                <a:gd name="T15" fmla="*/ 888 h 1006"/>
                <a:gd name="T16" fmla="*/ 140 w 1008"/>
                <a:gd name="T17" fmla="*/ 61 h 1006"/>
                <a:gd name="T18" fmla="*/ 23 w 1008"/>
                <a:gd name="T19" fmla="*/ 167 h 1006"/>
                <a:gd name="T20" fmla="*/ 27 w 1008"/>
                <a:gd name="T21" fmla="*/ 291 h 1006"/>
                <a:gd name="T22" fmla="*/ 36 w 1008"/>
                <a:gd name="T23" fmla="*/ 565 h 1006"/>
                <a:gd name="T24" fmla="*/ 46 w 1008"/>
                <a:gd name="T25" fmla="*/ 841 h 1006"/>
                <a:gd name="T26" fmla="*/ 52 w 1008"/>
                <a:gd name="T27" fmla="*/ 970 h 1006"/>
                <a:gd name="T28" fmla="*/ 69 w 1008"/>
                <a:gd name="T29" fmla="*/ 963 h 1006"/>
                <a:gd name="T30" fmla="*/ 87 w 1008"/>
                <a:gd name="T31" fmla="*/ 955 h 1006"/>
                <a:gd name="T32" fmla="*/ 108 w 1008"/>
                <a:gd name="T33" fmla="*/ 947 h 1006"/>
                <a:gd name="T34" fmla="*/ 128 w 1008"/>
                <a:gd name="T35" fmla="*/ 939 h 1006"/>
                <a:gd name="T36" fmla="*/ 146 w 1008"/>
                <a:gd name="T37" fmla="*/ 932 h 1006"/>
                <a:gd name="T38" fmla="*/ 161 w 1008"/>
                <a:gd name="T39" fmla="*/ 926 h 1006"/>
                <a:gd name="T40" fmla="*/ 170 w 1008"/>
                <a:gd name="T41" fmla="*/ 923 h 1006"/>
                <a:gd name="T42" fmla="*/ 175 w 1008"/>
                <a:gd name="T43" fmla="*/ 923 h 1006"/>
                <a:gd name="T44" fmla="*/ 159 w 1008"/>
                <a:gd name="T45" fmla="*/ 934 h 1006"/>
                <a:gd name="T46" fmla="*/ 142 w 1008"/>
                <a:gd name="T47" fmla="*/ 946 h 1006"/>
                <a:gd name="T48" fmla="*/ 124 w 1008"/>
                <a:gd name="T49" fmla="*/ 955 h 1006"/>
                <a:gd name="T50" fmla="*/ 104 w 1008"/>
                <a:gd name="T51" fmla="*/ 966 h 1006"/>
                <a:gd name="T52" fmla="*/ 85 w 1008"/>
                <a:gd name="T53" fmla="*/ 976 h 1006"/>
                <a:gd name="T54" fmla="*/ 66 w 1008"/>
                <a:gd name="T55" fmla="*/ 985 h 1006"/>
                <a:gd name="T56" fmla="*/ 48 w 1008"/>
                <a:gd name="T57" fmla="*/ 996 h 1006"/>
                <a:gd name="T58" fmla="*/ 31 w 1008"/>
                <a:gd name="T59" fmla="*/ 1006 h 1006"/>
                <a:gd name="T60" fmla="*/ 25 w 1008"/>
                <a:gd name="T61" fmla="*/ 970 h 1006"/>
                <a:gd name="T62" fmla="*/ 18 w 1008"/>
                <a:gd name="T63" fmla="*/ 877 h 1006"/>
                <a:gd name="T64" fmla="*/ 13 w 1008"/>
                <a:gd name="T65" fmla="*/ 746 h 1006"/>
                <a:gd name="T66" fmla="*/ 8 w 1008"/>
                <a:gd name="T67" fmla="*/ 594 h 1006"/>
                <a:gd name="T68" fmla="*/ 3 w 1008"/>
                <a:gd name="T69" fmla="*/ 441 h 1006"/>
                <a:gd name="T70" fmla="*/ 0 w 1008"/>
                <a:gd name="T71" fmla="*/ 302 h 1006"/>
                <a:gd name="T72" fmla="*/ 0 w 1008"/>
                <a:gd name="T73" fmla="*/ 197 h 1006"/>
                <a:gd name="T74" fmla="*/ 1 w 1008"/>
                <a:gd name="T75" fmla="*/ 145 h 1006"/>
                <a:gd name="T76" fmla="*/ 149 w 1008"/>
                <a:gd name="T77" fmla="*/ 0 h 1006"/>
                <a:gd name="T78" fmla="*/ 1008 w 1008"/>
                <a:gd name="T79" fmla="*/ 22 h 1006"/>
                <a:gd name="T80" fmla="*/ 1007 w 1008"/>
                <a:gd name="T81" fmla="*/ 57 h 1006"/>
                <a:gd name="T82" fmla="*/ 1002 w 1008"/>
                <a:gd name="T83" fmla="*/ 150 h 1006"/>
                <a:gd name="T84" fmla="*/ 997 w 1008"/>
                <a:gd name="T85" fmla="*/ 281 h 1006"/>
                <a:gd name="T86" fmla="*/ 990 w 1008"/>
                <a:gd name="T87" fmla="*/ 430 h 1006"/>
                <a:gd name="T88" fmla="*/ 983 w 1008"/>
                <a:gd name="T89" fmla="*/ 580 h 1006"/>
                <a:gd name="T90" fmla="*/ 977 w 1008"/>
                <a:gd name="T91" fmla="*/ 711 h 1006"/>
                <a:gd name="T92" fmla="*/ 973 w 1008"/>
                <a:gd name="T93" fmla="*/ 803 h 1006"/>
                <a:gd name="T94" fmla="*/ 970 w 1008"/>
                <a:gd name="T95" fmla="*/ 837 h 1006"/>
                <a:gd name="T96" fmla="*/ 948 w 1008"/>
                <a:gd name="T97" fmla="*/ 822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8" h="1006">
                  <a:moveTo>
                    <a:pt x="948" y="822"/>
                  </a:moveTo>
                  <a:lnTo>
                    <a:pt x="977" y="49"/>
                  </a:lnTo>
                  <a:lnTo>
                    <a:pt x="184" y="38"/>
                  </a:lnTo>
                  <a:lnTo>
                    <a:pt x="205" y="881"/>
                  </a:lnTo>
                  <a:lnTo>
                    <a:pt x="201" y="885"/>
                  </a:lnTo>
                  <a:lnTo>
                    <a:pt x="191" y="889"/>
                  </a:lnTo>
                  <a:lnTo>
                    <a:pt x="182" y="890"/>
                  </a:lnTo>
                  <a:lnTo>
                    <a:pt x="177" y="888"/>
                  </a:lnTo>
                  <a:lnTo>
                    <a:pt x="140" y="61"/>
                  </a:lnTo>
                  <a:lnTo>
                    <a:pt x="23" y="167"/>
                  </a:lnTo>
                  <a:lnTo>
                    <a:pt x="27" y="291"/>
                  </a:lnTo>
                  <a:lnTo>
                    <a:pt x="36" y="565"/>
                  </a:lnTo>
                  <a:lnTo>
                    <a:pt x="46" y="841"/>
                  </a:lnTo>
                  <a:lnTo>
                    <a:pt x="52" y="970"/>
                  </a:lnTo>
                  <a:lnTo>
                    <a:pt x="69" y="963"/>
                  </a:lnTo>
                  <a:lnTo>
                    <a:pt x="87" y="955"/>
                  </a:lnTo>
                  <a:lnTo>
                    <a:pt x="108" y="947"/>
                  </a:lnTo>
                  <a:lnTo>
                    <a:pt x="128" y="939"/>
                  </a:lnTo>
                  <a:lnTo>
                    <a:pt x="146" y="932"/>
                  </a:lnTo>
                  <a:lnTo>
                    <a:pt x="161" y="926"/>
                  </a:lnTo>
                  <a:lnTo>
                    <a:pt x="170" y="923"/>
                  </a:lnTo>
                  <a:lnTo>
                    <a:pt x="175" y="923"/>
                  </a:lnTo>
                  <a:lnTo>
                    <a:pt x="159" y="934"/>
                  </a:lnTo>
                  <a:lnTo>
                    <a:pt x="142" y="946"/>
                  </a:lnTo>
                  <a:lnTo>
                    <a:pt x="124" y="955"/>
                  </a:lnTo>
                  <a:lnTo>
                    <a:pt x="104" y="966"/>
                  </a:lnTo>
                  <a:lnTo>
                    <a:pt x="85" y="976"/>
                  </a:lnTo>
                  <a:lnTo>
                    <a:pt x="66" y="985"/>
                  </a:lnTo>
                  <a:lnTo>
                    <a:pt x="48" y="996"/>
                  </a:lnTo>
                  <a:lnTo>
                    <a:pt x="31" y="1006"/>
                  </a:lnTo>
                  <a:lnTo>
                    <a:pt x="25" y="970"/>
                  </a:lnTo>
                  <a:lnTo>
                    <a:pt x="18" y="877"/>
                  </a:lnTo>
                  <a:lnTo>
                    <a:pt x="13" y="746"/>
                  </a:lnTo>
                  <a:lnTo>
                    <a:pt x="8" y="594"/>
                  </a:lnTo>
                  <a:lnTo>
                    <a:pt x="3" y="441"/>
                  </a:lnTo>
                  <a:lnTo>
                    <a:pt x="0" y="302"/>
                  </a:lnTo>
                  <a:lnTo>
                    <a:pt x="0" y="197"/>
                  </a:lnTo>
                  <a:lnTo>
                    <a:pt x="1" y="145"/>
                  </a:lnTo>
                  <a:lnTo>
                    <a:pt x="149" y="0"/>
                  </a:lnTo>
                  <a:lnTo>
                    <a:pt x="1008" y="22"/>
                  </a:lnTo>
                  <a:lnTo>
                    <a:pt x="1007" y="57"/>
                  </a:lnTo>
                  <a:lnTo>
                    <a:pt x="1002" y="150"/>
                  </a:lnTo>
                  <a:lnTo>
                    <a:pt x="997" y="281"/>
                  </a:lnTo>
                  <a:lnTo>
                    <a:pt x="990" y="430"/>
                  </a:lnTo>
                  <a:lnTo>
                    <a:pt x="983" y="580"/>
                  </a:lnTo>
                  <a:lnTo>
                    <a:pt x="977" y="711"/>
                  </a:lnTo>
                  <a:lnTo>
                    <a:pt x="973" y="803"/>
                  </a:lnTo>
                  <a:lnTo>
                    <a:pt x="970" y="837"/>
                  </a:lnTo>
                  <a:lnTo>
                    <a:pt x="948" y="8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35" name="Freeform 35"/>
            <p:cNvSpPr>
              <a:spLocks/>
            </p:cNvSpPr>
            <p:nvPr/>
          </p:nvSpPr>
          <p:spPr bwMode="auto">
            <a:xfrm>
              <a:off x="1277" y="123"/>
              <a:ext cx="685" cy="837"/>
            </a:xfrm>
            <a:custGeom>
              <a:avLst/>
              <a:gdLst>
                <a:gd name="T0" fmla="*/ 601 w 685"/>
                <a:gd name="T1" fmla="*/ 817 h 837"/>
                <a:gd name="T2" fmla="*/ 573 w 685"/>
                <a:gd name="T3" fmla="*/ 767 h 837"/>
                <a:gd name="T4" fmla="*/ 535 w 685"/>
                <a:gd name="T5" fmla="*/ 645 h 837"/>
                <a:gd name="T6" fmla="*/ 486 w 685"/>
                <a:gd name="T7" fmla="*/ 564 h 837"/>
                <a:gd name="T8" fmla="*/ 427 w 685"/>
                <a:gd name="T9" fmla="*/ 505 h 837"/>
                <a:gd name="T10" fmla="*/ 365 w 685"/>
                <a:gd name="T11" fmla="*/ 481 h 837"/>
                <a:gd name="T12" fmla="*/ 359 w 685"/>
                <a:gd name="T13" fmla="*/ 465 h 837"/>
                <a:gd name="T14" fmla="*/ 389 w 685"/>
                <a:gd name="T15" fmla="*/ 468 h 837"/>
                <a:gd name="T16" fmla="*/ 429 w 685"/>
                <a:gd name="T17" fmla="*/ 402 h 837"/>
                <a:gd name="T18" fmla="*/ 415 w 685"/>
                <a:gd name="T19" fmla="*/ 345 h 837"/>
                <a:gd name="T20" fmla="*/ 358 w 685"/>
                <a:gd name="T21" fmla="*/ 315 h 837"/>
                <a:gd name="T22" fmla="*/ 272 w 685"/>
                <a:gd name="T23" fmla="*/ 298 h 837"/>
                <a:gd name="T24" fmla="*/ 188 w 685"/>
                <a:gd name="T25" fmla="*/ 274 h 837"/>
                <a:gd name="T26" fmla="*/ 116 w 685"/>
                <a:gd name="T27" fmla="*/ 279 h 837"/>
                <a:gd name="T28" fmla="*/ 104 w 685"/>
                <a:gd name="T29" fmla="*/ 491 h 837"/>
                <a:gd name="T30" fmla="*/ 161 w 685"/>
                <a:gd name="T31" fmla="*/ 640 h 837"/>
                <a:gd name="T32" fmla="*/ 253 w 685"/>
                <a:gd name="T33" fmla="*/ 716 h 837"/>
                <a:gd name="T34" fmla="*/ 285 w 685"/>
                <a:gd name="T35" fmla="*/ 707 h 837"/>
                <a:gd name="T36" fmla="*/ 283 w 685"/>
                <a:gd name="T37" fmla="*/ 721 h 837"/>
                <a:gd name="T38" fmla="*/ 246 w 685"/>
                <a:gd name="T39" fmla="*/ 728 h 837"/>
                <a:gd name="T40" fmla="*/ 155 w 685"/>
                <a:gd name="T41" fmla="*/ 675 h 837"/>
                <a:gd name="T42" fmla="*/ 87 w 685"/>
                <a:gd name="T43" fmla="*/ 581 h 837"/>
                <a:gd name="T44" fmla="*/ 56 w 685"/>
                <a:gd name="T45" fmla="*/ 464 h 837"/>
                <a:gd name="T46" fmla="*/ 38 w 685"/>
                <a:gd name="T47" fmla="*/ 332 h 837"/>
                <a:gd name="T48" fmla="*/ 3 w 685"/>
                <a:gd name="T49" fmla="*/ 322 h 837"/>
                <a:gd name="T50" fmla="*/ 73 w 685"/>
                <a:gd name="T51" fmla="*/ 218 h 837"/>
                <a:gd name="T52" fmla="*/ 60 w 685"/>
                <a:gd name="T53" fmla="*/ 142 h 837"/>
                <a:gd name="T54" fmla="*/ 71 w 685"/>
                <a:gd name="T55" fmla="*/ 65 h 837"/>
                <a:gd name="T56" fmla="*/ 116 w 685"/>
                <a:gd name="T57" fmla="*/ 14 h 837"/>
                <a:gd name="T58" fmla="*/ 143 w 685"/>
                <a:gd name="T59" fmla="*/ 22 h 837"/>
                <a:gd name="T60" fmla="*/ 111 w 685"/>
                <a:gd name="T61" fmla="*/ 56 h 837"/>
                <a:gd name="T62" fmla="*/ 140 w 685"/>
                <a:gd name="T63" fmla="*/ 186 h 837"/>
                <a:gd name="T64" fmla="*/ 236 w 685"/>
                <a:gd name="T65" fmla="*/ 244 h 837"/>
                <a:gd name="T66" fmla="*/ 347 w 685"/>
                <a:gd name="T67" fmla="*/ 273 h 837"/>
                <a:gd name="T68" fmla="*/ 451 w 685"/>
                <a:gd name="T69" fmla="*/ 317 h 837"/>
                <a:gd name="T70" fmla="*/ 519 w 685"/>
                <a:gd name="T71" fmla="*/ 349 h 837"/>
                <a:gd name="T72" fmla="*/ 547 w 685"/>
                <a:gd name="T73" fmla="*/ 413 h 837"/>
                <a:gd name="T74" fmla="*/ 509 w 685"/>
                <a:gd name="T75" fmla="*/ 425 h 837"/>
                <a:gd name="T76" fmla="*/ 484 w 685"/>
                <a:gd name="T77" fmla="*/ 404 h 837"/>
                <a:gd name="T78" fmla="*/ 518 w 685"/>
                <a:gd name="T79" fmla="*/ 412 h 837"/>
                <a:gd name="T80" fmla="*/ 508 w 685"/>
                <a:gd name="T81" fmla="*/ 377 h 837"/>
                <a:gd name="T82" fmla="*/ 462 w 685"/>
                <a:gd name="T83" fmla="*/ 348 h 837"/>
                <a:gd name="T84" fmla="*/ 467 w 685"/>
                <a:gd name="T85" fmla="*/ 443 h 837"/>
                <a:gd name="T86" fmla="*/ 517 w 685"/>
                <a:gd name="T87" fmla="*/ 548 h 837"/>
                <a:gd name="T88" fmla="*/ 600 w 685"/>
                <a:gd name="T89" fmla="*/ 613 h 837"/>
                <a:gd name="T90" fmla="*/ 655 w 685"/>
                <a:gd name="T91" fmla="*/ 606 h 837"/>
                <a:gd name="T92" fmla="*/ 642 w 685"/>
                <a:gd name="T93" fmla="*/ 587 h 837"/>
                <a:gd name="T94" fmla="*/ 681 w 685"/>
                <a:gd name="T95" fmla="*/ 588 h 837"/>
                <a:gd name="T96" fmla="*/ 677 w 685"/>
                <a:gd name="T97" fmla="*/ 633 h 837"/>
                <a:gd name="T98" fmla="*/ 611 w 685"/>
                <a:gd name="T99" fmla="*/ 645 h 837"/>
                <a:gd name="T100" fmla="*/ 554 w 685"/>
                <a:gd name="T101" fmla="*/ 619 h 837"/>
                <a:gd name="T102" fmla="*/ 601 w 685"/>
                <a:gd name="T103" fmla="*/ 727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5" h="837">
                  <a:moveTo>
                    <a:pt x="623" y="837"/>
                  </a:moveTo>
                  <a:lnTo>
                    <a:pt x="616" y="833"/>
                  </a:lnTo>
                  <a:lnTo>
                    <a:pt x="611" y="830"/>
                  </a:lnTo>
                  <a:lnTo>
                    <a:pt x="606" y="824"/>
                  </a:lnTo>
                  <a:lnTo>
                    <a:pt x="601" y="817"/>
                  </a:lnTo>
                  <a:lnTo>
                    <a:pt x="597" y="810"/>
                  </a:lnTo>
                  <a:lnTo>
                    <a:pt x="593" y="803"/>
                  </a:lnTo>
                  <a:lnTo>
                    <a:pt x="588" y="796"/>
                  </a:lnTo>
                  <a:lnTo>
                    <a:pt x="585" y="789"/>
                  </a:lnTo>
                  <a:lnTo>
                    <a:pt x="573" y="767"/>
                  </a:lnTo>
                  <a:lnTo>
                    <a:pt x="563" y="744"/>
                  </a:lnTo>
                  <a:lnTo>
                    <a:pt x="553" y="721"/>
                  </a:lnTo>
                  <a:lnTo>
                    <a:pt x="546" y="696"/>
                  </a:lnTo>
                  <a:lnTo>
                    <a:pt x="540" y="671"/>
                  </a:lnTo>
                  <a:lnTo>
                    <a:pt x="535" y="645"/>
                  </a:lnTo>
                  <a:lnTo>
                    <a:pt x="530" y="620"/>
                  </a:lnTo>
                  <a:lnTo>
                    <a:pt x="525" y="594"/>
                  </a:lnTo>
                  <a:lnTo>
                    <a:pt x="512" y="584"/>
                  </a:lnTo>
                  <a:lnTo>
                    <a:pt x="498" y="575"/>
                  </a:lnTo>
                  <a:lnTo>
                    <a:pt x="486" y="564"/>
                  </a:lnTo>
                  <a:lnTo>
                    <a:pt x="473" y="552"/>
                  </a:lnTo>
                  <a:lnTo>
                    <a:pt x="460" y="542"/>
                  </a:lnTo>
                  <a:lnTo>
                    <a:pt x="447" y="530"/>
                  </a:lnTo>
                  <a:lnTo>
                    <a:pt x="436" y="518"/>
                  </a:lnTo>
                  <a:lnTo>
                    <a:pt x="427" y="505"/>
                  </a:lnTo>
                  <a:lnTo>
                    <a:pt x="415" y="505"/>
                  </a:lnTo>
                  <a:lnTo>
                    <a:pt x="401" y="501"/>
                  </a:lnTo>
                  <a:lnTo>
                    <a:pt x="389" y="496"/>
                  </a:lnTo>
                  <a:lnTo>
                    <a:pt x="376" y="489"/>
                  </a:lnTo>
                  <a:lnTo>
                    <a:pt x="365" y="481"/>
                  </a:lnTo>
                  <a:lnTo>
                    <a:pt x="356" y="474"/>
                  </a:lnTo>
                  <a:lnTo>
                    <a:pt x="350" y="468"/>
                  </a:lnTo>
                  <a:lnTo>
                    <a:pt x="348" y="465"/>
                  </a:lnTo>
                  <a:lnTo>
                    <a:pt x="354" y="464"/>
                  </a:lnTo>
                  <a:lnTo>
                    <a:pt x="359" y="465"/>
                  </a:lnTo>
                  <a:lnTo>
                    <a:pt x="364" y="467"/>
                  </a:lnTo>
                  <a:lnTo>
                    <a:pt x="370" y="467"/>
                  </a:lnTo>
                  <a:lnTo>
                    <a:pt x="376" y="468"/>
                  </a:lnTo>
                  <a:lnTo>
                    <a:pt x="383" y="469"/>
                  </a:lnTo>
                  <a:lnTo>
                    <a:pt x="389" y="468"/>
                  </a:lnTo>
                  <a:lnTo>
                    <a:pt x="396" y="465"/>
                  </a:lnTo>
                  <a:lnTo>
                    <a:pt x="412" y="451"/>
                  </a:lnTo>
                  <a:lnTo>
                    <a:pt x="421" y="436"/>
                  </a:lnTo>
                  <a:lnTo>
                    <a:pt x="425" y="419"/>
                  </a:lnTo>
                  <a:lnTo>
                    <a:pt x="429" y="402"/>
                  </a:lnTo>
                  <a:lnTo>
                    <a:pt x="427" y="390"/>
                  </a:lnTo>
                  <a:lnTo>
                    <a:pt x="426" y="378"/>
                  </a:lnTo>
                  <a:lnTo>
                    <a:pt x="422" y="367"/>
                  </a:lnTo>
                  <a:lnTo>
                    <a:pt x="420" y="355"/>
                  </a:lnTo>
                  <a:lnTo>
                    <a:pt x="415" y="345"/>
                  </a:lnTo>
                  <a:lnTo>
                    <a:pt x="410" y="337"/>
                  </a:lnTo>
                  <a:lnTo>
                    <a:pt x="403" y="328"/>
                  </a:lnTo>
                  <a:lnTo>
                    <a:pt x="393" y="323"/>
                  </a:lnTo>
                  <a:lnTo>
                    <a:pt x="376" y="318"/>
                  </a:lnTo>
                  <a:lnTo>
                    <a:pt x="358" y="315"/>
                  </a:lnTo>
                  <a:lnTo>
                    <a:pt x="341" y="311"/>
                  </a:lnTo>
                  <a:lnTo>
                    <a:pt x="323" y="309"/>
                  </a:lnTo>
                  <a:lnTo>
                    <a:pt x="306" y="305"/>
                  </a:lnTo>
                  <a:lnTo>
                    <a:pt x="288" y="302"/>
                  </a:lnTo>
                  <a:lnTo>
                    <a:pt x="272" y="298"/>
                  </a:lnTo>
                  <a:lnTo>
                    <a:pt x="254" y="295"/>
                  </a:lnTo>
                  <a:lnTo>
                    <a:pt x="237" y="290"/>
                  </a:lnTo>
                  <a:lnTo>
                    <a:pt x="220" y="286"/>
                  </a:lnTo>
                  <a:lnTo>
                    <a:pt x="204" y="281"/>
                  </a:lnTo>
                  <a:lnTo>
                    <a:pt x="188" y="274"/>
                  </a:lnTo>
                  <a:lnTo>
                    <a:pt x="171" y="267"/>
                  </a:lnTo>
                  <a:lnTo>
                    <a:pt x="156" y="259"/>
                  </a:lnTo>
                  <a:lnTo>
                    <a:pt x="141" y="250"/>
                  </a:lnTo>
                  <a:lnTo>
                    <a:pt x="127" y="239"/>
                  </a:lnTo>
                  <a:lnTo>
                    <a:pt x="116" y="279"/>
                  </a:lnTo>
                  <a:lnTo>
                    <a:pt x="108" y="319"/>
                  </a:lnTo>
                  <a:lnTo>
                    <a:pt x="101" y="362"/>
                  </a:lnTo>
                  <a:lnTo>
                    <a:pt x="99" y="404"/>
                  </a:lnTo>
                  <a:lnTo>
                    <a:pt x="99" y="448"/>
                  </a:lnTo>
                  <a:lnTo>
                    <a:pt x="104" y="491"/>
                  </a:lnTo>
                  <a:lnTo>
                    <a:pt x="112" y="534"/>
                  </a:lnTo>
                  <a:lnTo>
                    <a:pt x="123" y="577"/>
                  </a:lnTo>
                  <a:lnTo>
                    <a:pt x="135" y="597"/>
                  </a:lnTo>
                  <a:lnTo>
                    <a:pt x="147" y="619"/>
                  </a:lnTo>
                  <a:lnTo>
                    <a:pt x="161" y="640"/>
                  </a:lnTo>
                  <a:lnTo>
                    <a:pt x="175" y="659"/>
                  </a:lnTo>
                  <a:lnTo>
                    <a:pt x="191" y="678"/>
                  </a:lnTo>
                  <a:lnTo>
                    <a:pt x="210" y="694"/>
                  </a:lnTo>
                  <a:lnTo>
                    <a:pt x="230" y="707"/>
                  </a:lnTo>
                  <a:lnTo>
                    <a:pt x="253" y="716"/>
                  </a:lnTo>
                  <a:lnTo>
                    <a:pt x="259" y="716"/>
                  </a:lnTo>
                  <a:lnTo>
                    <a:pt x="266" y="714"/>
                  </a:lnTo>
                  <a:lnTo>
                    <a:pt x="273" y="711"/>
                  </a:lnTo>
                  <a:lnTo>
                    <a:pt x="279" y="709"/>
                  </a:lnTo>
                  <a:lnTo>
                    <a:pt x="285" y="707"/>
                  </a:lnTo>
                  <a:lnTo>
                    <a:pt x="290" y="706"/>
                  </a:lnTo>
                  <a:lnTo>
                    <a:pt x="294" y="708"/>
                  </a:lnTo>
                  <a:lnTo>
                    <a:pt x="297" y="713"/>
                  </a:lnTo>
                  <a:lnTo>
                    <a:pt x="290" y="717"/>
                  </a:lnTo>
                  <a:lnTo>
                    <a:pt x="283" y="721"/>
                  </a:lnTo>
                  <a:lnTo>
                    <a:pt x="276" y="724"/>
                  </a:lnTo>
                  <a:lnTo>
                    <a:pt x="269" y="727"/>
                  </a:lnTo>
                  <a:lnTo>
                    <a:pt x="262" y="728"/>
                  </a:lnTo>
                  <a:lnTo>
                    <a:pt x="254" y="729"/>
                  </a:lnTo>
                  <a:lnTo>
                    <a:pt x="246" y="728"/>
                  </a:lnTo>
                  <a:lnTo>
                    <a:pt x="238" y="725"/>
                  </a:lnTo>
                  <a:lnTo>
                    <a:pt x="215" y="715"/>
                  </a:lnTo>
                  <a:lnTo>
                    <a:pt x="194" y="703"/>
                  </a:lnTo>
                  <a:lnTo>
                    <a:pt x="174" y="691"/>
                  </a:lnTo>
                  <a:lnTo>
                    <a:pt x="155" y="675"/>
                  </a:lnTo>
                  <a:lnTo>
                    <a:pt x="139" y="659"/>
                  </a:lnTo>
                  <a:lnTo>
                    <a:pt x="123" y="642"/>
                  </a:lnTo>
                  <a:lnTo>
                    <a:pt x="109" y="622"/>
                  </a:lnTo>
                  <a:lnTo>
                    <a:pt x="98" y="602"/>
                  </a:lnTo>
                  <a:lnTo>
                    <a:pt x="87" y="581"/>
                  </a:lnTo>
                  <a:lnTo>
                    <a:pt x="78" y="559"/>
                  </a:lnTo>
                  <a:lnTo>
                    <a:pt x="70" y="536"/>
                  </a:lnTo>
                  <a:lnTo>
                    <a:pt x="64" y="513"/>
                  </a:lnTo>
                  <a:lnTo>
                    <a:pt x="59" y="489"/>
                  </a:lnTo>
                  <a:lnTo>
                    <a:pt x="56" y="464"/>
                  </a:lnTo>
                  <a:lnTo>
                    <a:pt x="53" y="440"/>
                  </a:lnTo>
                  <a:lnTo>
                    <a:pt x="53" y="414"/>
                  </a:lnTo>
                  <a:lnTo>
                    <a:pt x="53" y="332"/>
                  </a:lnTo>
                  <a:lnTo>
                    <a:pt x="45" y="332"/>
                  </a:lnTo>
                  <a:lnTo>
                    <a:pt x="38" y="332"/>
                  </a:lnTo>
                  <a:lnTo>
                    <a:pt x="30" y="332"/>
                  </a:lnTo>
                  <a:lnTo>
                    <a:pt x="22" y="331"/>
                  </a:lnTo>
                  <a:lnTo>
                    <a:pt x="15" y="328"/>
                  </a:lnTo>
                  <a:lnTo>
                    <a:pt x="9" y="325"/>
                  </a:lnTo>
                  <a:lnTo>
                    <a:pt x="3" y="322"/>
                  </a:lnTo>
                  <a:lnTo>
                    <a:pt x="0" y="316"/>
                  </a:lnTo>
                  <a:lnTo>
                    <a:pt x="57" y="296"/>
                  </a:lnTo>
                  <a:lnTo>
                    <a:pt x="62" y="270"/>
                  </a:lnTo>
                  <a:lnTo>
                    <a:pt x="66" y="244"/>
                  </a:lnTo>
                  <a:lnTo>
                    <a:pt x="73" y="218"/>
                  </a:lnTo>
                  <a:lnTo>
                    <a:pt x="88" y="197"/>
                  </a:lnTo>
                  <a:lnTo>
                    <a:pt x="79" y="186"/>
                  </a:lnTo>
                  <a:lnTo>
                    <a:pt x="72" y="172"/>
                  </a:lnTo>
                  <a:lnTo>
                    <a:pt x="65" y="157"/>
                  </a:lnTo>
                  <a:lnTo>
                    <a:pt x="60" y="142"/>
                  </a:lnTo>
                  <a:lnTo>
                    <a:pt x="57" y="127"/>
                  </a:lnTo>
                  <a:lnTo>
                    <a:pt x="57" y="110"/>
                  </a:lnTo>
                  <a:lnTo>
                    <a:pt x="58" y="94"/>
                  </a:lnTo>
                  <a:lnTo>
                    <a:pt x="64" y="78"/>
                  </a:lnTo>
                  <a:lnTo>
                    <a:pt x="71" y="65"/>
                  </a:lnTo>
                  <a:lnTo>
                    <a:pt x="78" y="53"/>
                  </a:lnTo>
                  <a:lnTo>
                    <a:pt x="86" y="42"/>
                  </a:lnTo>
                  <a:lnTo>
                    <a:pt x="95" y="31"/>
                  </a:lnTo>
                  <a:lnTo>
                    <a:pt x="105" y="22"/>
                  </a:lnTo>
                  <a:lnTo>
                    <a:pt x="116" y="14"/>
                  </a:lnTo>
                  <a:lnTo>
                    <a:pt x="127" y="7"/>
                  </a:lnTo>
                  <a:lnTo>
                    <a:pt x="140" y="0"/>
                  </a:lnTo>
                  <a:lnTo>
                    <a:pt x="146" y="8"/>
                  </a:lnTo>
                  <a:lnTo>
                    <a:pt x="147" y="15"/>
                  </a:lnTo>
                  <a:lnTo>
                    <a:pt x="143" y="22"/>
                  </a:lnTo>
                  <a:lnTo>
                    <a:pt x="136" y="28"/>
                  </a:lnTo>
                  <a:lnTo>
                    <a:pt x="128" y="34"/>
                  </a:lnTo>
                  <a:lnTo>
                    <a:pt x="121" y="41"/>
                  </a:lnTo>
                  <a:lnTo>
                    <a:pt x="114" y="48"/>
                  </a:lnTo>
                  <a:lnTo>
                    <a:pt x="111" y="56"/>
                  </a:lnTo>
                  <a:lnTo>
                    <a:pt x="104" y="84"/>
                  </a:lnTo>
                  <a:lnTo>
                    <a:pt x="105" y="114"/>
                  </a:lnTo>
                  <a:lnTo>
                    <a:pt x="112" y="142"/>
                  </a:lnTo>
                  <a:lnTo>
                    <a:pt x="123" y="167"/>
                  </a:lnTo>
                  <a:lnTo>
                    <a:pt x="140" y="186"/>
                  </a:lnTo>
                  <a:lnTo>
                    <a:pt x="156" y="202"/>
                  </a:lnTo>
                  <a:lnTo>
                    <a:pt x="175" y="216"/>
                  </a:lnTo>
                  <a:lnTo>
                    <a:pt x="195" y="228"/>
                  </a:lnTo>
                  <a:lnTo>
                    <a:pt x="215" y="237"/>
                  </a:lnTo>
                  <a:lnTo>
                    <a:pt x="236" y="244"/>
                  </a:lnTo>
                  <a:lnTo>
                    <a:pt x="258" y="251"/>
                  </a:lnTo>
                  <a:lnTo>
                    <a:pt x="280" y="257"/>
                  </a:lnTo>
                  <a:lnTo>
                    <a:pt x="302" y="261"/>
                  </a:lnTo>
                  <a:lnTo>
                    <a:pt x="324" y="267"/>
                  </a:lnTo>
                  <a:lnTo>
                    <a:pt x="347" y="273"/>
                  </a:lnTo>
                  <a:lnTo>
                    <a:pt x="369" y="279"/>
                  </a:lnTo>
                  <a:lnTo>
                    <a:pt x="390" y="286"/>
                  </a:lnTo>
                  <a:lnTo>
                    <a:pt x="411" y="295"/>
                  </a:lnTo>
                  <a:lnTo>
                    <a:pt x="431" y="304"/>
                  </a:lnTo>
                  <a:lnTo>
                    <a:pt x="451" y="317"/>
                  </a:lnTo>
                  <a:lnTo>
                    <a:pt x="466" y="319"/>
                  </a:lnTo>
                  <a:lnTo>
                    <a:pt x="481" y="324"/>
                  </a:lnTo>
                  <a:lnTo>
                    <a:pt x="495" y="331"/>
                  </a:lnTo>
                  <a:lnTo>
                    <a:pt x="508" y="339"/>
                  </a:lnTo>
                  <a:lnTo>
                    <a:pt x="519" y="349"/>
                  </a:lnTo>
                  <a:lnTo>
                    <a:pt x="530" y="361"/>
                  </a:lnTo>
                  <a:lnTo>
                    <a:pt x="538" y="373"/>
                  </a:lnTo>
                  <a:lnTo>
                    <a:pt x="546" y="387"/>
                  </a:lnTo>
                  <a:lnTo>
                    <a:pt x="549" y="399"/>
                  </a:lnTo>
                  <a:lnTo>
                    <a:pt x="547" y="413"/>
                  </a:lnTo>
                  <a:lnTo>
                    <a:pt x="542" y="424"/>
                  </a:lnTo>
                  <a:lnTo>
                    <a:pt x="531" y="433"/>
                  </a:lnTo>
                  <a:lnTo>
                    <a:pt x="524" y="433"/>
                  </a:lnTo>
                  <a:lnTo>
                    <a:pt x="517" y="429"/>
                  </a:lnTo>
                  <a:lnTo>
                    <a:pt x="509" y="425"/>
                  </a:lnTo>
                  <a:lnTo>
                    <a:pt x="502" y="420"/>
                  </a:lnTo>
                  <a:lnTo>
                    <a:pt x="495" y="414"/>
                  </a:lnTo>
                  <a:lnTo>
                    <a:pt x="489" y="409"/>
                  </a:lnTo>
                  <a:lnTo>
                    <a:pt x="486" y="405"/>
                  </a:lnTo>
                  <a:lnTo>
                    <a:pt x="484" y="404"/>
                  </a:lnTo>
                  <a:lnTo>
                    <a:pt x="491" y="407"/>
                  </a:lnTo>
                  <a:lnTo>
                    <a:pt x="498" y="412"/>
                  </a:lnTo>
                  <a:lnTo>
                    <a:pt x="504" y="416"/>
                  </a:lnTo>
                  <a:lnTo>
                    <a:pt x="512" y="417"/>
                  </a:lnTo>
                  <a:lnTo>
                    <a:pt x="518" y="412"/>
                  </a:lnTo>
                  <a:lnTo>
                    <a:pt x="522" y="405"/>
                  </a:lnTo>
                  <a:lnTo>
                    <a:pt x="523" y="399"/>
                  </a:lnTo>
                  <a:lnTo>
                    <a:pt x="523" y="391"/>
                  </a:lnTo>
                  <a:lnTo>
                    <a:pt x="515" y="385"/>
                  </a:lnTo>
                  <a:lnTo>
                    <a:pt x="508" y="377"/>
                  </a:lnTo>
                  <a:lnTo>
                    <a:pt x="500" y="370"/>
                  </a:lnTo>
                  <a:lnTo>
                    <a:pt x="490" y="363"/>
                  </a:lnTo>
                  <a:lnTo>
                    <a:pt x="482" y="356"/>
                  </a:lnTo>
                  <a:lnTo>
                    <a:pt x="473" y="352"/>
                  </a:lnTo>
                  <a:lnTo>
                    <a:pt x="462" y="348"/>
                  </a:lnTo>
                  <a:lnTo>
                    <a:pt x="453" y="348"/>
                  </a:lnTo>
                  <a:lnTo>
                    <a:pt x="460" y="370"/>
                  </a:lnTo>
                  <a:lnTo>
                    <a:pt x="463" y="395"/>
                  </a:lnTo>
                  <a:lnTo>
                    <a:pt x="465" y="419"/>
                  </a:lnTo>
                  <a:lnTo>
                    <a:pt x="467" y="443"/>
                  </a:lnTo>
                  <a:lnTo>
                    <a:pt x="469" y="468"/>
                  </a:lnTo>
                  <a:lnTo>
                    <a:pt x="475" y="491"/>
                  </a:lnTo>
                  <a:lnTo>
                    <a:pt x="487" y="513"/>
                  </a:lnTo>
                  <a:lnTo>
                    <a:pt x="503" y="533"/>
                  </a:lnTo>
                  <a:lnTo>
                    <a:pt x="517" y="548"/>
                  </a:lnTo>
                  <a:lnTo>
                    <a:pt x="531" y="564"/>
                  </a:lnTo>
                  <a:lnTo>
                    <a:pt x="546" y="579"/>
                  </a:lnTo>
                  <a:lnTo>
                    <a:pt x="564" y="593"/>
                  </a:lnTo>
                  <a:lnTo>
                    <a:pt x="581" y="605"/>
                  </a:lnTo>
                  <a:lnTo>
                    <a:pt x="600" y="613"/>
                  </a:lnTo>
                  <a:lnTo>
                    <a:pt x="620" y="616"/>
                  </a:lnTo>
                  <a:lnTo>
                    <a:pt x="642" y="615"/>
                  </a:lnTo>
                  <a:lnTo>
                    <a:pt x="646" y="612"/>
                  </a:lnTo>
                  <a:lnTo>
                    <a:pt x="650" y="608"/>
                  </a:lnTo>
                  <a:lnTo>
                    <a:pt x="655" y="606"/>
                  </a:lnTo>
                  <a:lnTo>
                    <a:pt x="658" y="602"/>
                  </a:lnTo>
                  <a:lnTo>
                    <a:pt x="654" y="598"/>
                  </a:lnTo>
                  <a:lnTo>
                    <a:pt x="648" y="595"/>
                  </a:lnTo>
                  <a:lnTo>
                    <a:pt x="643" y="593"/>
                  </a:lnTo>
                  <a:lnTo>
                    <a:pt x="642" y="587"/>
                  </a:lnTo>
                  <a:lnTo>
                    <a:pt x="649" y="583"/>
                  </a:lnTo>
                  <a:lnTo>
                    <a:pt x="656" y="580"/>
                  </a:lnTo>
                  <a:lnTo>
                    <a:pt x="665" y="579"/>
                  </a:lnTo>
                  <a:lnTo>
                    <a:pt x="674" y="581"/>
                  </a:lnTo>
                  <a:lnTo>
                    <a:pt x="681" y="588"/>
                  </a:lnTo>
                  <a:lnTo>
                    <a:pt x="684" y="597"/>
                  </a:lnTo>
                  <a:lnTo>
                    <a:pt x="685" y="605"/>
                  </a:lnTo>
                  <a:lnTo>
                    <a:pt x="684" y="613"/>
                  </a:lnTo>
                  <a:lnTo>
                    <a:pt x="683" y="623"/>
                  </a:lnTo>
                  <a:lnTo>
                    <a:pt x="677" y="633"/>
                  </a:lnTo>
                  <a:lnTo>
                    <a:pt x="667" y="641"/>
                  </a:lnTo>
                  <a:lnTo>
                    <a:pt x="654" y="648"/>
                  </a:lnTo>
                  <a:lnTo>
                    <a:pt x="639" y="649"/>
                  </a:lnTo>
                  <a:lnTo>
                    <a:pt x="625" y="648"/>
                  </a:lnTo>
                  <a:lnTo>
                    <a:pt x="611" y="645"/>
                  </a:lnTo>
                  <a:lnTo>
                    <a:pt x="598" y="642"/>
                  </a:lnTo>
                  <a:lnTo>
                    <a:pt x="585" y="636"/>
                  </a:lnTo>
                  <a:lnTo>
                    <a:pt x="573" y="631"/>
                  </a:lnTo>
                  <a:lnTo>
                    <a:pt x="564" y="624"/>
                  </a:lnTo>
                  <a:lnTo>
                    <a:pt x="554" y="619"/>
                  </a:lnTo>
                  <a:lnTo>
                    <a:pt x="561" y="641"/>
                  </a:lnTo>
                  <a:lnTo>
                    <a:pt x="570" y="663"/>
                  </a:lnTo>
                  <a:lnTo>
                    <a:pt x="579" y="684"/>
                  </a:lnTo>
                  <a:lnTo>
                    <a:pt x="590" y="706"/>
                  </a:lnTo>
                  <a:lnTo>
                    <a:pt x="601" y="727"/>
                  </a:lnTo>
                  <a:lnTo>
                    <a:pt x="613" y="749"/>
                  </a:lnTo>
                  <a:lnTo>
                    <a:pt x="626" y="770"/>
                  </a:lnTo>
                  <a:lnTo>
                    <a:pt x="640" y="789"/>
                  </a:lnTo>
                  <a:lnTo>
                    <a:pt x="623" y="8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36" name="Freeform 36"/>
            <p:cNvSpPr>
              <a:spLocks/>
            </p:cNvSpPr>
            <p:nvPr/>
          </p:nvSpPr>
          <p:spPr bwMode="auto">
            <a:xfrm>
              <a:off x="1995" y="176"/>
              <a:ext cx="264" cy="505"/>
            </a:xfrm>
            <a:custGeom>
              <a:avLst/>
              <a:gdLst>
                <a:gd name="T0" fmla="*/ 251 w 264"/>
                <a:gd name="T1" fmla="*/ 155 h 505"/>
                <a:gd name="T2" fmla="*/ 264 w 264"/>
                <a:gd name="T3" fmla="*/ 248 h 505"/>
                <a:gd name="T4" fmla="*/ 252 w 264"/>
                <a:gd name="T5" fmla="*/ 342 h 505"/>
                <a:gd name="T6" fmla="*/ 216 w 264"/>
                <a:gd name="T7" fmla="*/ 428 h 505"/>
                <a:gd name="T8" fmla="*/ 178 w 264"/>
                <a:gd name="T9" fmla="*/ 474 h 505"/>
                <a:gd name="T10" fmla="*/ 146 w 264"/>
                <a:gd name="T11" fmla="*/ 490 h 505"/>
                <a:gd name="T12" fmla="*/ 112 w 264"/>
                <a:gd name="T13" fmla="*/ 502 h 505"/>
                <a:gd name="T14" fmla="*/ 88 w 264"/>
                <a:gd name="T15" fmla="*/ 505 h 505"/>
                <a:gd name="T16" fmla="*/ 88 w 264"/>
                <a:gd name="T17" fmla="*/ 497 h 505"/>
                <a:gd name="T18" fmla="*/ 110 w 264"/>
                <a:gd name="T19" fmla="*/ 479 h 505"/>
                <a:gd name="T20" fmla="*/ 141 w 264"/>
                <a:gd name="T21" fmla="*/ 457 h 505"/>
                <a:gd name="T22" fmla="*/ 169 w 264"/>
                <a:gd name="T23" fmla="*/ 433 h 505"/>
                <a:gd name="T24" fmla="*/ 190 w 264"/>
                <a:gd name="T25" fmla="*/ 392 h 505"/>
                <a:gd name="T26" fmla="*/ 208 w 264"/>
                <a:gd name="T27" fmla="*/ 322 h 505"/>
                <a:gd name="T28" fmla="*/ 215 w 264"/>
                <a:gd name="T29" fmla="*/ 249 h 505"/>
                <a:gd name="T30" fmla="*/ 209 w 264"/>
                <a:gd name="T31" fmla="*/ 176 h 505"/>
                <a:gd name="T32" fmla="*/ 199 w 264"/>
                <a:gd name="T33" fmla="*/ 132 h 505"/>
                <a:gd name="T34" fmla="*/ 193 w 264"/>
                <a:gd name="T35" fmla="*/ 112 h 505"/>
                <a:gd name="T36" fmla="*/ 183 w 264"/>
                <a:gd name="T37" fmla="*/ 94 h 505"/>
                <a:gd name="T38" fmla="*/ 172 w 264"/>
                <a:gd name="T39" fmla="*/ 79 h 505"/>
                <a:gd name="T40" fmla="*/ 141 w 264"/>
                <a:gd name="T41" fmla="*/ 54 h 505"/>
                <a:gd name="T42" fmla="*/ 88 w 264"/>
                <a:gd name="T43" fmla="*/ 33 h 505"/>
                <a:gd name="T44" fmla="*/ 37 w 264"/>
                <a:gd name="T45" fmla="*/ 25 h 505"/>
                <a:gd name="T46" fmla="*/ 5 w 264"/>
                <a:gd name="T47" fmla="*/ 25 h 505"/>
                <a:gd name="T48" fmla="*/ 16 w 264"/>
                <a:gd name="T49" fmla="*/ 13 h 505"/>
                <a:gd name="T50" fmla="*/ 54 w 264"/>
                <a:gd name="T51" fmla="*/ 2 h 505"/>
                <a:gd name="T52" fmla="*/ 93 w 264"/>
                <a:gd name="T53" fmla="*/ 3 h 505"/>
                <a:gd name="T54" fmla="*/ 132 w 264"/>
                <a:gd name="T55" fmla="*/ 12 h 505"/>
                <a:gd name="T56" fmla="*/ 162 w 264"/>
                <a:gd name="T57" fmla="*/ 28 h 505"/>
                <a:gd name="T58" fmla="*/ 187 w 264"/>
                <a:gd name="T59" fmla="*/ 48 h 505"/>
                <a:gd name="T60" fmla="*/ 209 w 264"/>
                <a:gd name="T61" fmla="*/ 72 h 505"/>
                <a:gd name="T62" fmla="*/ 228 w 264"/>
                <a:gd name="T63" fmla="*/ 98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4" h="505">
                  <a:moveTo>
                    <a:pt x="235" y="112"/>
                  </a:moveTo>
                  <a:lnTo>
                    <a:pt x="251" y="155"/>
                  </a:lnTo>
                  <a:lnTo>
                    <a:pt x="260" y="200"/>
                  </a:lnTo>
                  <a:lnTo>
                    <a:pt x="264" y="248"/>
                  </a:lnTo>
                  <a:lnTo>
                    <a:pt x="262" y="295"/>
                  </a:lnTo>
                  <a:lnTo>
                    <a:pt x="252" y="342"/>
                  </a:lnTo>
                  <a:lnTo>
                    <a:pt x="237" y="387"/>
                  </a:lnTo>
                  <a:lnTo>
                    <a:pt x="216" y="428"/>
                  </a:lnTo>
                  <a:lnTo>
                    <a:pt x="188" y="465"/>
                  </a:lnTo>
                  <a:lnTo>
                    <a:pt x="178" y="474"/>
                  </a:lnTo>
                  <a:lnTo>
                    <a:pt x="162" y="482"/>
                  </a:lnTo>
                  <a:lnTo>
                    <a:pt x="146" y="490"/>
                  </a:lnTo>
                  <a:lnTo>
                    <a:pt x="128" y="497"/>
                  </a:lnTo>
                  <a:lnTo>
                    <a:pt x="112" y="502"/>
                  </a:lnTo>
                  <a:lnTo>
                    <a:pt x="98" y="505"/>
                  </a:lnTo>
                  <a:lnTo>
                    <a:pt x="88" y="505"/>
                  </a:lnTo>
                  <a:lnTo>
                    <a:pt x="83" y="503"/>
                  </a:lnTo>
                  <a:lnTo>
                    <a:pt x="88" y="497"/>
                  </a:lnTo>
                  <a:lnTo>
                    <a:pt x="97" y="489"/>
                  </a:lnTo>
                  <a:lnTo>
                    <a:pt x="110" y="479"/>
                  </a:lnTo>
                  <a:lnTo>
                    <a:pt x="125" y="468"/>
                  </a:lnTo>
                  <a:lnTo>
                    <a:pt x="141" y="457"/>
                  </a:lnTo>
                  <a:lnTo>
                    <a:pt x="157" y="445"/>
                  </a:lnTo>
                  <a:lnTo>
                    <a:pt x="169" y="433"/>
                  </a:lnTo>
                  <a:lnTo>
                    <a:pt x="178" y="424"/>
                  </a:lnTo>
                  <a:lnTo>
                    <a:pt x="190" y="392"/>
                  </a:lnTo>
                  <a:lnTo>
                    <a:pt x="201" y="358"/>
                  </a:lnTo>
                  <a:lnTo>
                    <a:pt x="208" y="322"/>
                  </a:lnTo>
                  <a:lnTo>
                    <a:pt x="213" y="286"/>
                  </a:lnTo>
                  <a:lnTo>
                    <a:pt x="215" y="249"/>
                  </a:lnTo>
                  <a:lnTo>
                    <a:pt x="213" y="212"/>
                  </a:lnTo>
                  <a:lnTo>
                    <a:pt x="209" y="176"/>
                  </a:lnTo>
                  <a:lnTo>
                    <a:pt x="201" y="141"/>
                  </a:lnTo>
                  <a:lnTo>
                    <a:pt x="199" y="132"/>
                  </a:lnTo>
                  <a:lnTo>
                    <a:pt x="196" y="121"/>
                  </a:lnTo>
                  <a:lnTo>
                    <a:pt x="193" y="112"/>
                  </a:lnTo>
                  <a:lnTo>
                    <a:pt x="188" y="104"/>
                  </a:lnTo>
                  <a:lnTo>
                    <a:pt x="183" y="94"/>
                  </a:lnTo>
                  <a:lnTo>
                    <a:pt x="178" y="86"/>
                  </a:lnTo>
                  <a:lnTo>
                    <a:pt x="172" y="79"/>
                  </a:lnTo>
                  <a:lnTo>
                    <a:pt x="165" y="71"/>
                  </a:lnTo>
                  <a:lnTo>
                    <a:pt x="141" y="54"/>
                  </a:lnTo>
                  <a:lnTo>
                    <a:pt x="116" y="41"/>
                  </a:lnTo>
                  <a:lnTo>
                    <a:pt x="88" y="33"/>
                  </a:lnTo>
                  <a:lnTo>
                    <a:pt x="62" y="27"/>
                  </a:lnTo>
                  <a:lnTo>
                    <a:pt x="37" y="25"/>
                  </a:lnTo>
                  <a:lnTo>
                    <a:pt x="18" y="25"/>
                  </a:lnTo>
                  <a:lnTo>
                    <a:pt x="5" y="25"/>
                  </a:lnTo>
                  <a:lnTo>
                    <a:pt x="0" y="25"/>
                  </a:lnTo>
                  <a:lnTo>
                    <a:pt x="16" y="13"/>
                  </a:lnTo>
                  <a:lnTo>
                    <a:pt x="34" y="6"/>
                  </a:lnTo>
                  <a:lnTo>
                    <a:pt x="54" y="2"/>
                  </a:lnTo>
                  <a:lnTo>
                    <a:pt x="74" y="0"/>
                  </a:lnTo>
                  <a:lnTo>
                    <a:pt x="93" y="3"/>
                  </a:lnTo>
                  <a:lnTo>
                    <a:pt x="113" y="6"/>
                  </a:lnTo>
                  <a:lnTo>
                    <a:pt x="132" y="12"/>
                  </a:lnTo>
                  <a:lnTo>
                    <a:pt x="149" y="19"/>
                  </a:lnTo>
                  <a:lnTo>
                    <a:pt x="162" y="28"/>
                  </a:lnTo>
                  <a:lnTo>
                    <a:pt x="175" y="38"/>
                  </a:lnTo>
                  <a:lnTo>
                    <a:pt x="187" y="48"/>
                  </a:lnTo>
                  <a:lnTo>
                    <a:pt x="199" y="60"/>
                  </a:lnTo>
                  <a:lnTo>
                    <a:pt x="209" y="72"/>
                  </a:lnTo>
                  <a:lnTo>
                    <a:pt x="218" y="85"/>
                  </a:lnTo>
                  <a:lnTo>
                    <a:pt x="228" y="98"/>
                  </a:lnTo>
                  <a:lnTo>
                    <a:pt x="235"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37" name="Freeform 37"/>
            <p:cNvSpPr>
              <a:spLocks/>
            </p:cNvSpPr>
            <p:nvPr/>
          </p:nvSpPr>
          <p:spPr bwMode="auto">
            <a:xfrm>
              <a:off x="445" y="236"/>
              <a:ext cx="651" cy="704"/>
            </a:xfrm>
            <a:custGeom>
              <a:avLst/>
              <a:gdLst>
                <a:gd name="T0" fmla="*/ 651 w 651"/>
                <a:gd name="T1" fmla="*/ 3 h 704"/>
                <a:gd name="T2" fmla="*/ 651 w 651"/>
                <a:gd name="T3" fmla="*/ 108 h 704"/>
                <a:gd name="T4" fmla="*/ 651 w 651"/>
                <a:gd name="T5" fmla="*/ 336 h 704"/>
                <a:gd name="T6" fmla="*/ 647 w 651"/>
                <a:gd name="T7" fmla="*/ 567 h 704"/>
                <a:gd name="T8" fmla="*/ 638 w 651"/>
                <a:gd name="T9" fmla="*/ 673 h 704"/>
                <a:gd name="T10" fmla="*/ 632 w 651"/>
                <a:gd name="T11" fmla="*/ 673 h 704"/>
                <a:gd name="T12" fmla="*/ 616 w 651"/>
                <a:gd name="T13" fmla="*/ 674 h 704"/>
                <a:gd name="T14" fmla="*/ 591 w 651"/>
                <a:gd name="T15" fmla="*/ 676 h 704"/>
                <a:gd name="T16" fmla="*/ 557 w 651"/>
                <a:gd name="T17" fmla="*/ 677 h 704"/>
                <a:gd name="T18" fmla="*/ 519 w 651"/>
                <a:gd name="T19" fmla="*/ 681 h 704"/>
                <a:gd name="T20" fmla="*/ 473 w 651"/>
                <a:gd name="T21" fmla="*/ 683 h 704"/>
                <a:gd name="T22" fmla="*/ 425 w 651"/>
                <a:gd name="T23" fmla="*/ 687 h 704"/>
                <a:gd name="T24" fmla="*/ 374 w 651"/>
                <a:gd name="T25" fmla="*/ 689 h 704"/>
                <a:gd name="T26" fmla="*/ 322 w 651"/>
                <a:gd name="T27" fmla="*/ 692 h 704"/>
                <a:gd name="T28" fmla="*/ 270 w 651"/>
                <a:gd name="T29" fmla="*/ 695 h 704"/>
                <a:gd name="T30" fmla="*/ 220 w 651"/>
                <a:gd name="T31" fmla="*/ 698 h 704"/>
                <a:gd name="T32" fmla="*/ 172 w 651"/>
                <a:gd name="T33" fmla="*/ 701 h 704"/>
                <a:gd name="T34" fmla="*/ 129 w 651"/>
                <a:gd name="T35" fmla="*/ 702 h 704"/>
                <a:gd name="T36" fmla="*/ 90 w 651"/>
                <a:gd name="T37" fmla="*/ 703 h 704"/>
                <a:gd name="T38" fmla="*/ 58 w 651"/>
                <a:gd name="T39" fmla="*/ 704 h 704"/>
                <a:gd name="T40" fmla="*/ 35 w 651"/>
                <a:gd name="T41" fmla="*/ 704 h 704"/>
                <a:gd name="T42" fmla="*/ 0 w 651"/>
                <a:gd name="T43" fmla="*/ 0 h 704"/>
                <a:gd name="T44" fmla="*/ 651 w 651"/>
                <a:gd name="T45" fmla="*/ 3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1" h="704">
                  <a:moveTo>
                    <a:pt x="651" y="3"/>
                  </a:moveTo>
                  <a:lnTo>
                    <a:pt x="651" y="108"/>
                  </a:lnTo>
                  <a:lnTo>
                    <a:pt x="651" y="336"/>
                  </a:lnTo>
                  <a:lnTo>
                    <a:pt x="647" y="567"/>
                  </a:lnTo>
                  <a:lnTo>
                    <a:pt x="638" y="673"/>
                  </a:lnTo>
                  <a:lnTo>
                    <a:pt x="632" y="673"/>
                  </a:lnTo>
                  <a:lnTo>
                    <a:pt x="616" y="674"/>
                  </a:lnTo>
                  <a:lnTo>
                    <a:pt x="591" y="676"/>
                  </a:lnTo>
                  <a:lnTo>
                    <a:pt x="557" y="677"/>
                  </a:lnTo>
                  <a:lnTo>
                    <a:pt x="519" y="681"/>
                  </a:lnTo>
                  <a:lnTo>
                    <a:pt x="473" y="683"/>
                  </a:lnTo>
                  <a:lnTo>
                    <a:pt x="425" y="687"/>
                  </a:lnTo>
                  <a:lnTo>
                    <a:pt x="374" y="689"/>
                  </a:lnTo>
                  <a:lnTo>
                    <a:pt x="322" y="692"/>
                  </a:lnTo>
                  <a:lnTo>
                    <a:pt x="270" y="695"/>
                  </a:lnTo>
                  <a:lnTo>
                    <a:pt x="220" y="698"/>
                  </a:lnTo>
                  <a:lnTo>
                    <a:pt x="172" y="701"/>
                  </a:lnTo>
                  <a:lnTo>
                    <a:pt x="129" y="702"/>
                  </a:lnTo>
                  <a:lnTo>
                    <a:pt x="90" y="703"/>
                  </a:lnTo>
                  <a:lnTo>
                    <a:pt x="58" y="704"/>
                  </a:lnTo>
                  <a:lnTo>
                    <a:pt x="35" y="704"/>
                  </a:lnTo>
                  <a:lnTo>
                    <a:pt x="0" y="0"/>
                  </a:lnTo>
                  <a:lnTo>
                    <a:pt x="65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38" name="Freeform 38"/>
            <p:cNvSpPr>
              <a:spLocks/>
            </p:cNvSpPr>
            <p:nvPr/>
          </p:nvSpPr>
          <p:spPr bwMode="auto">
            <a:xfrm>
              <a:off x="1885" y="229"/>
              <a:ext cx="236" cy="437"/>
            </a:xfrm>
            <a:custGeom>
              <a:avLst/>
              <a:gdLst>
                <a:gd name="T0" fmla="*/ 139 w 236"/>
                <a:gd name="T1" fmla="*/ 181 h 437"/>
                <a:gd name="T2" fmla="*/ 124 w 236"/>
                <a:gd name="T3" fmla="*/ 227 h 437"/>
                <a:gd name="T4" fmla="*/ 94 w 236"/>
                <a:gd name="T5" fmla="*/ 268 h 437"/>
                <a:gd name="T6" fmla="*/ 75 w 236"/>
                <a:gd name="T7" fmla="*/ 276 h 437"/>
                <a:gd name="T8" fmla="*/ 53 w 236"/>
                <a:gd name="T9" fmla="*/ 277 h 437"/>
                <a:gd name="T10" fmla="*/ 36 w 236"/>
                <a:gd name="T11" fmla="*/ 281 h 437"/>
                <a:gd name="T12" fmla="*/ 53 w 236"/>
                <a:gd name="T13" fmla="*/ 293 h 437"/>
                <a:gd name="T14" fmla="*/ 74 w 236"/>
                <a:gd name="T15" fmla="*/ 300 h 437"/>
                <a:gd name="T16" fmla="*/ 98 w 236"/>
                <a:gd name="T17" fmla="*/ 298 h 437"/>
                <a:gd name="T18" fmla="*/ 130 w 236"/>
                <a:gd name="T19" fmla="*/ 297 h 437"/>
                <a:gd name="T20" fmla="*/ 149 w 236"/>
                <a:gd name="T21" fmla="*/ 301 h 437"/>
                <a:gd name="T22" fmla="*/ 142 w 236"/>
                <a:gd name="T23" fmla="*/ 345 h 437"/>
                <a:gd name="T24" fmla="*/ 113 w 236"/>
                <a:gd name="T25" fmla="*/ 381 h 437"/>
                <a:gd name="T26" fmla="*/ 101 w 236"/>
                <a:gd name="T27" fmla="*/ 402 h 437"/>
                <a:gd name="T28" fmla="*/ 131 w 236"/>
                <a:gd name="T29" fmla="*/ 402 h 437"/>
                <a:gd name="T30" fmla="*/ 160 w 236"/>
                <a:gd name="T31" fmla="*/ 392 h 437"/>
                <a:gd name="T32" fmla="*/ 182 w 236"/>
                <a:gd name="T33" fmla="*/ 375 h 437"/>
                <a:gd name="T34" fmla="*/ 202 w 236"/>
                <a:gd name="T35" fmla="*/ 350 h 437"/>
                <a:gd name="T36" fmla="*/ 228 w 236"/>
                <a:gd name="T37" fmla="*/ 332 h 437"/>
                <a:gd name="T38" fmla="*/ 236 w 236"/>
                <a:gd name="T39" fmla="*/ 361 h 437"/>
                <a:gd name="T40" fmla="*/ 210 w 236"/>
                <a:gd name="T41" fmla="*/ 400 h 437"/>
                <a:gd name="T42" fmla="*/ 164 w 236"/>
                <a:gd name="T43" fmla="*/ 426 h 437"/>
                <a:gd name="T44" fmla="*/ 111 w 236"/>
                <a:gd name="T45" fmla="*/ 437 h 437"/>
                <a:gd name="T46" fmla="*/ 87 w 236"/>
                <a:gd name="T47" fmla="*/ 427 h 437"/>
                <a:gd name="T48" fmla="*/ 61 w 236"/>
                <a:gd name="T49" fmla="*/ 414 h 437"/>
                <a:gd name="T50" fmla="*/ 49 w 236"/>
                <a:gd name="T51" fmla="*/ 395 h 437"/>
                <a:gd name="T52" fmla="*/ 62 w 236"/>
                <a:gd name="T53" fmla="*/ 390 h 437"/>
                <a:gd name="T54" fmla="*/ 78 w 236"/>
                <a:gd name="T55" fmla="*/ 386 h 437"/>
                <a:gd name="T56" fmla="*/ 105 w 236"/>
                <a:gd name="T57" fmla="*/ 361 h 437"/>
                <a:gd name="T58" fmla="*/ 105 w 236"/>
                <a:gd name="T59" fmla="*/ 337 h 437"/>
                <a:gd name="T60" fmla="*/ 69 w 236"/>
                <a:gd name="T61" fmla="*/ 332 h 437"/>
                <a:gd name="T62" fmla="*/ 35 w 236"/>
                <a:gd name="T63" fmla="*/ 312 h 437"/>
                <a:gd name="T64" fmla="*/ 3 w 236"/>
                <a:gd name="T65" fmla="*/ 262 h 437"/>
                <a:gd name="T66" fmla="*/ 13 w 236"/>
                <a:gd name="T67" fmla="*/ 219 h 437"/>
                <a:gd name="T68" fmla="*/ 21 w 236"/>
                <a:gd name="T69" fmla="*/ 240 h 437"/>
                <a:gd name="T70" fmla="*/ 34 w 236"/>
                <a:gd name="T71" fmla="*/ 257 h 437"/>
                <a:gd name="T72" fmla="*/ 54 w 236"/>
                <a:gd name="T73" fmla="*/ 258 h 437"/>
                <a:gd name="T74" fmla="*/ 69 w 236"/>
                <a:gd name="T75" fmla="*/ 257 h 437"/>
                <a:gd name="T76" fmla="*/ 83 w 236"/>
                <a:gd name="T77" fmla="*/ 249 h 437"/>
                <a:gd name="T78" fmla="*/ 89 w 236"/>
                <a:gd name="T79" fmla="*/ 149 h 437"/>
                <a:gd name="T80" fmla="*/ 67 w 236"/>
                <a:gd name="T81" fmla="*/ 51 h 437"/>
                <a:gd name="T82" fmla="*/ 119 w 236"/>
                <a:gd name="T83" fmla="*/ 16 h 437"/>
                <a:gd name="T84" fmla="*/ 136 w 236"/>
                <a:gd name="T85" fmla="*/ 14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437">
                  <a:moveTo>
                    <a:pt x="136" y="148"/>
                  </a:moveTo>
                  <a:lnTo>
                    <a:pt x="139" y="164"/>
                  </a:lnTo>
                  <a:lnTo>
                    <a:pt x="139" y="181"/>
                  </a:lnTo>
                  <a:lnTo>
                    <a:pt x="137" y="197"/>
                  </a:lnTo>
                  <a:lnTo>
                    <a:pt x="132" y="212"/>
                  </a:lnTo>
                  <a:lnTo>
                    <a:pt x="124" y="227"/>
                  </a:lnTo>
                  <a:lnTo>
                    <a:pt x="116" y="241"/>
                  </a:lnTo>
                  <a:lnTo>
                    <a:pt x="105" y="255"/>
                  </a:lnTo>
                  <a:lnTo>
                    <a:pt x="94" y="268"/>
                  </a:lnTo>
                  <a:lnTo>
                    <a:pt x="88" y="271"/>
                  </a:lnTo>
                  <a:lnTo>
                    <a:pt x="81" y="274"/>
                  </a:lnTo>
                  <a:lnTo>
                    <a:pt x="75" y="276"/>
                  </a:lnTo>
                  <a:lnTo>
                    <a:pt x="68" y="277"/>
                  </a:lnTo>
                  <a:lnTo>
                    <a:pt x="61" y="277"/>
                  </a:lnTo>
                  <a:lnTo>
                    <a:pt x="53" y="277"/>
                  </a:lnTo>
                  <a:lnTo>
                    <a:pt x="42" y="277"/>
                  </a:lnTo>
                  <a:lnTo>
                    <a:pt x="32" y="275"/>
                  </a:lnTo>
                  <a:lnTo>
                    <a:pt x="36" y="281"/>
                  </a:lnTo>
                  <a:lnTo>
                    <a:pt x="41" y="285"/>
                  </a:lnTo>
                  <a:lnTo>
                    <a:pt x="47" y="290"/>
                  </a:lnTo>
                  <a:lnTo>
                    <a:pt x="53" y="293"/>
                  </a:lnTo>
                  <a:lnTo>
                    <a:pt x="60" y="297"/>
                  </a:lnTo>
                  <a:lnTo>
                    <a:pt x="67" y="299"/>
                  </a:lnTo>
                  <a:lnTo>
                    <a:pt x="74" y="300"/>
                  </a:lnTo>
                  <a:lnTo>
                    <a:pt x="81" y="301"/>
                  </a:lnTo>
                  <a:lnTo>
                    <a:pt x="89" y="300"/>
                  </a:lnTo>
                  <a:lnTo>
                    <a:pt x="98" y="298"/>
                  </a:lnTo>
                  <a:lnTo>
                    <a:pt x="109" y="297"/>
                  </a:lnTo>
                  <a:lnTo>
                    <a:pt x="119" y="297"/>
                  </a:lnTo>
                  <a:lnTo>
                    <a:pt x="130" y="297"/>
                  </a:lnTo>
                  <a:lnTo>
                    <a:pt x="138" y="297"/>
                  </a:lnTo>
                  <a:lnTo>
                    <a:pt x="145" y="299"/>
                  </a:lnTo>
                  <a:lnTo>
                    <a:pt x="149" y="301"/>
                  </a:lnTo>
                  <a:lnTo>
                    <a:pt x="149" y="318"/>
                  </a:lnTo>
                  <a:lnTo>
                    <a:pt x="146" y="332"/>
                  </a:lnTo>
                  <a:lnTo>
                    <a:pt x="142" y="345"/>
                  </a:lnTo>
                  <a:lnTo>
                    <a:pt x="133" y="358"/>
                  </a:lnTo>
                  <a:lnTo>
                    <a:pt x="124" y="371"/>
                  </a:lnTo>
                  <a:lnTo>
                    <a:pt x="113" y="381"/>
                  </a:lnTo>
                  <a:lnTo>
                    <a:pt x="103" y="391"/>
                  </a:lnTo>
                  <a:lnTo>
                    <a:pt x="91" y="399"/>
                  </a:lnTo>
                  <a:lnTo>
                    <a:pt x="101" y="402"/>
                  </a:lnTo>
                  <a:lnTo>
                    <a:pt x="111" y="404"/>
                  </a:lnTo>
                  <a:lnTo>
                    <a:pt x="122" y="404"/>
                  </a:lnTo>
                  <a:lnTo>
                    <a:pt x="131" y="402"/>
                  </a:lnTo>
                  <a:lnTo>
                    <a:pt x="142" y="400"/>
                  </a:lnTo>
                  <a:lnTo>
                    <a:pt x="151" y="397"/>
                  </a:lnTo>
                  <a:lnTo>
                    <a:pt x="160" y="392"/>
                  </a:lnTo>
                  <a:lnTo>
                    <a:pt x="168" y="387"/>
                  </a:lnTo>
                  <a:lnTo>
                    <a:pt x="177" y="381"/>
                  </a:lnTo>
                  <a:lnTo>
                    <a:pt x="182" y="375"/>
                  </a:lnTo>
                  <a:lnTo>
                    <a:pt x="189" y="366"/>
                  </a:lnTo>
                  <a:lnTo>
                    <a:pt x="195" y="358"/>
                  </a:lnTo>
                  <a:lnTo>
                    <a:pt x="202" y="350"/>
                  </a:lnTo>
                  <a:lnTo>
                    <a:pt x="209" y="342"/>
                  </a:lnTo>
                  <a:lnTo>
                    <a:pt x="217" y="336"/>
                  </a:lnTo>
                  <a:lnTo>
                    <a:pt x="228" y="332"/>
                  </a:lnTo>
                  <a:lnTo>
                    <a:pt x="233" y="341"/>
                  </a:lnTo>
                  <a:lnTo>
                    <a:pt x="236" y="351"/>
                  </a:lnTo>
                  <a:lnTo>
                    <a:pt x="236" y="361"/>
                  </a:lnTo>
                  <a:lnTo>
                    <a:pt x="234" y="371"/>
                  </a:lnTo>
                  <a:lnTo>
                    <a:pt x="223" y="387"/>
                  </a:lnTo>
                  <a:lnTo>
                    <a:pt x="210" y="400"/>
                  </a:lnTo>
                  <a:lnTo>
                    <a:pt x="196" y="410"/>
                  </a:lnTo>
                  <a:lnTo>
                    <a:pt x="181" y="419"/>
                  </a:lnTo>
                  <a:lnTo>
                    <a:pt x="164" y="426"/>
                  </a:lnTo>
                  <a:lnTo>
                    <a:pt x="146" y="430"/>
                  </a:lnTo>
                  <a:lnTo>
                    <a:pt x="129" y="434"/>
                  </a:lnTo>
                  <a:lnTo>
                    <a:pt x="111" y="437"/>
                  </a:lnTo>
                  <a:lnTo>
                    <a:pt x="103" y="434"/>
                  </a:lnTo>
                  <a:lnTo>
                    <a:pt x="95" y="430"/>
                  </a:lnTo>
                  <a:lnTo>
                    <a:pt x="87" y="427"/>
                  </a:lnTo>
                  <a:lnTo>
                    <a:pt x="77" y="423"/>
                  </a:lnTo>
                  <a:lnTo>
                    <a:pt x="69" y="420"/>
                  </a:lnTo>
                  <a:lnTo>
                    <a:pt x="61" y="414"/>
                  </a:lnTo>
                  <a:lnTo>
                    <a:pt x="54" y="408"/>
                  </a:lnTo>
                  <a:lnTo>
                    <a:pt x="47" y="400"/>
                  </a:lnTo>
                  <a:lnTo>
                    <a:pt x="49" y="395"/>
                  </a:lnTo>
                  <a:lnTo>
                    <a:pt x="53" y="393"/>
                  </a:lnTo>
                  <a:lnTo>
                    <a:pt x="57" y="391"/>
                  </a:lnTo>
                  <a:lnTo>
                    <a:pt x="62" y="390"/>
                  </a:lnTo>
                  <a:lnTo>
                    <a:pt x="68" y="388"/>
                  </a:lnTo>
                  <a:lnTo>
                    <a:pt x="74" y="387"/>
                  </a:lnTo>
                  <a:lnTo>
                    <a:pt x="78" y="386"/>
                  </a:lnTo>
                  <a:lnTo>
                    <a:pt x="83" y="384"/>
                  </a:lnTo>
                  <a:lnTo>
                    <a:pt x="95" y="372"/>
                  </a:lnTo>
                  <a:lnTo>
                    <a:pt x="105" y="361"/>
                  </a:lnTo>
                  <a:lnTo>
                    <a:pt x="113" y="348"/>
                  </a:lnTo>
                  <a:lnTo>
                    <a:pt x="117" y="334"/>
                  </a:lnTo>
                  <a:lnTo>
                    <a:pt x="105" y="337"/>
                  </a:lnTo>
                  <a:lnTo>
                    <a:pt x="92" y="337"/>
                  </a:lnTo>
                  <a:lnTo>
                    <a:pt x="81" y="336"/>
                  </a:lnTo>
                  <a:lnTo>
                    <a:pt x="69" y="332"/>
                  </a:lnTo>
                  <a:lnTo>
                    <a:pt x="57" y="327"/>
                  </a:lnTo>
                  <a:lnTo>
                    <a:pt x="46" y="320"/>
                  </a:lnTo>
                  <a:lnTo>
                    <a:pt x="35" y="312"/>
                  </a:lnTo>
                  <a:lnTo>
                    <a:pt x="25" y="303"/>
                  </a:lnTo>
                  <a:lnTo>
                    <a:pt x="11" y="284"/>
                  </a:lnTo>
                  <a:lnTo>
                    <a:pt x="3" y="262"/>
                  </a:lnTo>
                  <a:lnTo>
                    <a:pt x="0" y="239"/>
                  </a:lnTo>
                  <a:lnTo>
                    <a:pt x="6" y="217"/>
                  </a:lnTo>
                  <a:lnTo>
                    <a:pt x="13" y="219"/>
                  </a:lnTo>
                  <a:lnTo>
                    <a:pt x="17" y="225"/>
                  </a:lnTo>
                  <a:lnTo>
                    <a:pt x="19" y="232"/>
                  </a:lnTo>
                  <a:lnTo>
                    <a:pt x="21" y="240"/>
                  </a:lnTo>
                  <a:lnTo>
                    <a:pt x="24" y="247"/>
                  </a:lnTo>
                  <a:lnTo>
                    <a:pt x="28" y="254"/>
                  </a:lnTo>
                  <a:lnTo>
                    <a:pt x="34" y="257"/>
                  </a:lnTo>
                  <a:lnTo>
                    <a:pt x="45" y="258"/>
                  </a:lnTo>
                  <a:lnTo>
                    <a:pt x="49" y="258"/>
                  </a:lnTo>
                  <a:lnTo>
                    <a:pt x="54" y="258"/>
                  </a:lnTo>
                  <a:lnTo>
                    <a:pt x="59" y="258"/>
                  </a:lnTo>
                  <a:lnTo>
                    <a:pt x="64" y="258"/>
                  </a:lnTo>
                  <a:lnTo>
                    <a:pt x="69" y="257"/>
                  </a:lnTo>
                  <a:lnTo>
                    <a:pt x="75" y="255"/>
                  </a:lnTo>
                  <a:lnTo>
                    <a:pt x="80" y="253"/>
                  </a:lnTo>
                  <a:lnTo>
                    <a:pt x="83" y="249"/>
                  </a:lnTo>
                  <a:lnTo>
                    <a:pt x="98" y="217"/>
                  </a:lnTo>
                  <a:lnTo>
                    <a:pt x="98" y="183"/>
                  </a:lnTo>
                  <a:lnTo>
                    <a:pt x="89" y="149"/>
                  </a:lnTo>
                  <a:lnTo>
                    <a:pt x="76" y="115"/>
                  </a:lnTo>
                  <a:lnTo>
                    <a:pt x="67" y="82"/>
                  </a:lnTo>
                  <a:lnTo>
                    <a:pt x="67" y="51"/>
                  </a:lnTo>
                  <a:lnTo>
                    <a:pt x="81" y="23"/>
                  </a:lnTo>
                  <a:lnTo>
                    <a:pt x="117" y="0"/>
                  </a:lnTo>
                  <a:lnTo>
                    <a:pt x="119" y="16"/>
                  </a:lnTo>
                  <a:lnTo>
                    <a:pt x="124" y="57"/>
                  </a:lnTo>
                  <a:lnTo>
                    <a:pt x="130" y="105"/>
                  </a:lnTo>
                  <a:lnTo>
                    <a:pt x="136"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39" name="Freeform 39"/>
            <p:cNvSpPr>
              <a:spLocks/>
            </p:cNvSpPr>
            <p:nvPr/>
          </p:nvSpPr>
          <p:spPr bwMode="auto">
            <a:xfrm>
              <a:off x="481" y="256"/>
              <a:ext cx="587" cy="660"/>
            </a:xfrm>
            <a:custGeom>
              <a:avLst/>
              <a:gdLst>
                <a:gd name="T0" fmla="*/ 577 w 587"/>
                <a:gd name="T1" fmla="*/ 627 h 660"/>
                <a:gd name="T2" fmla="*/ 554 w 587"/>
                <a:gd name="T3" fmla="*/ 630 h 660"/>
                <a:gd name="T4" fmla="*/ 525 w 587"/>
                <a:gd name="T5" fmla="*/ 631 h 660"/>
                <a:gd name="T6" fmla="*/ 488 w 587"/>
                <a:gd name="T7" fmla="*/ 634 h 660"/>
                <a:gd name="T8" fmla="*/ 448 w 587"/>
                <a:gd name="T9" fmla="*/ 637 h 660"/>
                <a:gd name="T10" fmla="*/ 404 w 587"/>
                <a:gd name="T11" fmla="*/ 639 h 660"/>
                <a:gd name="T12" fmla="*/ 358 w 587"/>
                <a:gd name="T13" fmla="*/ 641 h 660"/>
                <a:gd name="T14" fmla="*/ 310 w 587"/>
                <a:gd name="T15" fmla="*/ 645 h 660"/>
                <a:gd name="T16" fmla="*/ 262 w 587"/>
                <a:gd name="T17" fmla="*/ 647 h 660"/>
                <a:gd name="T18" fmla="*/ 216 w 587"/>
                <a:gd name="T19" fmla="*/ 649 h 660"/>
                <a:gd name="T20" fmla="*/ 172 w 587"/>
                <a:gd name="T21" fmla="*/ 652 h 660"/>
                <a:gd name="T22" fmla="*/ 131 w 587"/>
                <a:gd name="T23" fmla="*/ 654 h 660"/>
                <a:gd name="T24" fmla="*/ 96 w 587"/>
                <a:gd name="T25" fmla="*/ 656 h 660"/>
                <a:gd name="T26" fmla="*/ 66 w 587"/>
                <a:gd name="T27" fmla="*/ 657 h 660"/>
                <a:gd name="T28" fmla="*/ 43 w 587"/>
                <a:gd name="T29" fmla="*/ 659 h 660"/>
                <a:gd name="T30" fmla="*/ 28 w 587"/>
                <a:gd name="T31" fmla="*/ 660 h 660"/>
                <a:gd name="T32" fmla="*/ 24 w 587"/>
                <a:gd name="T33" fmla="*/ 660 h 660"/>
                <a:gd name="T34" fmla="*/ 0 w 587"/>
                <a:gd name="T35" fmla="*/ 0 h 660"/>
                <a:gd name="T36" fmla="*/ 587 w 587"/>
                <a:gd name="T37" fmla="*/ 9 h 660"/>
                <a:gd name="T38" fmla="*/ 577 w 587"/>
                <a:gd name="T39" fmla="*/ 627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660">
                  <a:moveTo>
                    <a:pt x="577" y="627"/>
                  </a:moveTo>
                  <a:lnTo>
                    <a:pt x="554" y="630"/>
                  </a:lnTo>
                  <a:lnTo>
                    <a:pt x="525" y="631"/>
                  </a:lnTo>
                  <a:lnTo>
                    <a:pt x="488" y="634"/>
                  </a:lnTo>
                  <a:lnTo>
                    <a:pt x="448" y="637"/>
                  </a:lnTo>
                  <a:lnTo>
                    <a:pt x="404" y="639"/>
                  </a:lnTo>
                  <a:lnTo>
                    <a:pt x="358" y="641"/>
                  </a:lnTo>
                  <a:lnTo>
                    <a:pt x="310" y="645"/>
                  </a:lnTo>
                  <a:lnTo>
                    <a:pt x="262" y="647"/>
                  </a:lnTo>
                  <a:lnTo>
                    <a:pt x="216" y="649"/>
                  </a:lnTo>
                  <a:lnTo>
                    <a:pt x="172" y="652"/>
                  </a:lnTo>
                  <a:lnTo>
                    <a:pt x="131" y="654"/>
                  </a:lnTo>
                  <a:lnTo>
                    <a:pt x="96" y="656"/>
                  </a:lnTo>
                  <a:lnTo>
                    <a:pt x="66" y="657"/>
                  </a:lnTo>
                  <a:lnTo>
                    <a:pt x="43" y="659"/>
                  </a:lnTo>
                  <a:lnTo>
                    <a:pt x="28" y="660"/>
                  </a:lnTo>
                  <a:lnTo>
                    <a:pt x="24" y="660"/>
                  </a:lnTo>
                  <a:lnTo>
                    <a:pt x="0" y="0"/>
                  </a:lnTo>
                  <a:lnTo>
                    <a:pt x="587" y="9"/>
                  </a:lnTo>
                  <a:lnTo>
                    <a:pt x="577" y="627"/>
                  </a:lnTo>
                  <a:close/>
                </a:path>
              </a:pathLst>
            </a:custGeom>
            <a:solidFill>
              <a:srgbClr val="26A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40" name="Freeform 40"/>
            <p:cNvSpPr>
              <a:spLocks/>
            </p:cNvSpPr>
            <p:nvPr/>
          </p:nvSpPr>
          <p:spPr bwMode="auto">
            <a:xfrm>
              <a:off x="396" y="992"/>
              <a:ext cx="766" cy="228"/>
            </a:xfrm>
            <a:custGeom>
              <a:avLst/>
              <a:gdLst>
                <a:gd name="T0" fmla="*/ 764 w 766"/>
                <a:gd name="T1" fmla="*/ 7 h 228"/>
                <a:gd name="T2" fmla="*/ 751 w 766"/>
                <a:gd name="T3" fmla="*/ 14 h 228"/>
                <a:gd name="T4" fmla="*/ 725 w 766"/>
                <a:gd name="T5" fmla="*/ 27 h 228"/>
                <a:gd name="T6" fmla="*/ 691 w 766"/>
                <a:gd name="T7" fmla="*/ 43 h 228"/>
                <a:gd name="T8" fmla="*/ 652 w 766"/>
                <a:gd name="T9" fmla="*/ 60 h 228"/>
                <a:gd name="T10" fmla="*/ 610 w 766"/>
                <a:gd name="T11" fmla="*/ 75 h 228"/>
                <a:gd name="T12" fmla="*/ 566 w 766"/>
                <a:gd name="T13" fmla="*/ 87 h 228"/>
                <a:gd name="T14" fmla="*/ 526 w 766"/>
                <a:gd name="T15" fmla="*/ 93 h 228"/>
                <a:gd name="T16" fmla="*/ 493 w 766"/>
                <a:gd name="T17" fmla="*/ 129 h 228"/>
                <a:gd name="T18" fmla="*/ 481 w 766"/>
                <a:gd name="T19" fmla="*/ 212 h 228"/>
                <a:gd name="T20" fmla="*/ 464 w 766"/>
                <a:gd name="T21" fmla="*/ 208 h 228"/>
                <a:gd name="T22" fmla="*/ 459 w 766"/>
                <a:gd name="T23" fmla="*/ 152 h 228"/>
                <a:gd name="T24" fmla="*/ 466 w 766"/>
                <a:gd name="T25" fmla="*/ 118 h 228"/>
                <a:gd name="T26" fmla="*/ 473 w 766"/>
                <a:gd name="T27" fmla="*/ 102 h 228"/>
                <a:gd name="T28" fmla="*/ 482 w 766"/>
                <a:gd name="T29" fmla="*/ 91 h 228"/>
                <a:gd name="T30" fmla="*/ 494 w 766"/>
                <a:gd name="T31" fmla="*/ 82 h 228"/>
                <a:gd name="T32" fmla="*/ 512 w 766"/>
                <a:gd name="T33" fmla="*/ 78 h 228"/>
                <a:gd name="T34" fmla="*/ 548 w 766"/>
                <a:gd name="T35" fmla="*/ 70 h 228"/>
                <a:gd name="T36" fmla="*/ 598 w 766"/>
                <a:gd name="T37" fmla="*/ 55 h 228"/>
                <a:gd name="T38" fmla="*/ 645 w 766"/>
                <a:gd name="T39" fmla="*/ 39 h 228"/>
                <a:gd name="T40" fmla="*/ 645 w 766"/>
                <a:gd name="T41" fmla="*/ 33 h 228"/>
                <a:gd name="T42" fmla="*/ 582 w 766"/>
                <a:gd name="T43" fmla="*/ 35 h 228"/>
                <a:gd name="T44" fmla="*/ 489 w 766"/>
                <a:gd name="T45" fmla="*/ 41 h 228"/>
                <a:gd name="T46" fmla="*/ 381 w 766"/>
                <a:gd name="T47" fmla="*/ 48 h 228"/>
                <a:gd name="T48" fmla="*/ 267 w 766"/>
                <a:gd name="T49" fmla="*/ 57 h 228"/>
                <a:gd name="T50" fmla="*/ 161 w 766"/>
                <a:gd name="T51" fmla="*/ 65 h 228"/>
                <a:gd name="T52" fmla="*/ 72 w 766"/>
                <a:gd name="T53" fmla="*/ 72 h 228"/>
                <a:gd name="T54" fmla="*/ 14 w 766"/>
                <a:gd name="T55" fmla="*/ 76 h 228"/>
                <a:gd name="T56" fmla="*/ 1 w 766"/>
                <a:gd name="T57" fmla="*/ 70 h 228"/>
                <a:gd name="T58" fmla="*/ 6 w 766"/>
                <a:gd name="T59" fmla="*/ 60 h 228"/>
                <a:gd name="T60" fmla="*/ 13 w 766"/>
                <a:gd name="T61" fmla="*/ 51 h 228"/>
                <a:gd name="T62" fmla="*/ 36 w 766"/>
                <a:gd name="T63" fmla="*/ 50 h 228"/>
                <a:gd name="T64" fmla="*/ 71 w 766"/>
                <a:gd name="T65" fmla="*/ 47 h 228"/>
                <a:gd name="T66" fmla="*/ 116 w 766"/>
                <a:gd name="T67" fmla="*/ 42 h 228"/>
                <a:gd name="T68" fmla="*/ 169 w 766"/>
                <a:gd name="T69" fmla="*/ 37 h 228"/>
                <a:gd name="T70" fmla="*/ 228 w 766"/>
                <a:gd name="T71" fmla="*/ 32 h 228"/>
                <a:gd name="T72" fmla="*/ 292 w 766"/>
                <a:gd name="T73" fmla="*/ 27 h 228"/>
                <a:gd name="T74" fmla="*/ 359 w 766"/>
                <a:gd name="T75" fmla="*/ 21 h 228"/>
                <a:gd name="T76" fmla="*/ 425 w 766"/>
                <a:gd name="T77" fmla="*/ 15 h 228"/>
                <a:gd name="T78" fmla="*/ 492 w 766"/>
                <a:gd name="T79" fmla="*/ 11 h 228"/>
                <a:gd name="T80" fmla="*/ 555 w 766"/>
                <a:gd name="T81" fmla="*/ 7 h 228"/>
                <a:gd name="T82" fmla="*/ 613 w 766"/>
                <a:gd name="T83" fmla="*/ 4 h 228"/>
                <a:gd name="T84" fmla="*/ 665 w 766"/>
                <a:gd name="T85" fmla="*/ 1 h 228"/>
                <a:gd name="T86" fmla="*/ 708 w 766"/>
                <a:gd name="T87" fmla="*/ 0 h 228"/>
                <a:gd name="T88" fmla="*/ 740 w 766"/>
                <a:gd name="T89" fmla="*/ 1 h 228"/>
                <a:gd name="T90" fmla="*/ 762 w 766"/>
                <a:gd name="T91" fmla="*/ 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6" h="228">
                  <a:moveTo>
                    <a:pt x="766" y="6"/>
                  </a:moveTo>
                  <a:lnTo>
                    <a:pt x="764" y="7"/>
                  </a:lnTo>
                  <a:lnTo>
                    <a:pt x="759" y="10"/>
                  </a:lnTo>
                  <a:lnTo>
                    <a:pt x="751" y="14"/>
                  </a:lnTo>
                  <a:lnTo>
                    <a:pt x="739" y="20"/>
                  </a:lnTo>
                  <a:lnTo>
                    <a:pt x="725" y="27"/>
                  </a:lnTo>
                  <a:lnTo>
                    <a:pt x="709" y="35"/>
                  </a:lnTo>
                  <a:lnTo>
                    <a:pt x="691" y="43"/>
                  </a:lnTo>
                  <a:lnTo>
                    <a:pt x="673" y="51"/>
                  </a:lnTo>
                  <a:lnTo>
                    <a:pt x="652" y="60"/>
                  </a:lnTo>
                  <a:lnTo>
                    <a:pt x="631" y="68"/>
                  </a:lnTo>
                  <a:lnTo>
                    <a:pt x="610" y="75"/>
                  </a:lnTo>
                  <a:lnTo>
                    <a:pt x="587" y="82"/>
                  </a:lnTo>
                  <a:lnTo>
                    <a:pt x="566" y="87"/>
                  </a:lnTo>
                  <a:lnTo>
                    <a:pt x="545" y="91"/>
                  </a:lnTo>
                  <a:lnTo>
                    <a:pt x="526" y="93"/>
                  </a:lnTo>
                  <a:lnTo>
                    <a:pt x="507" y="93"/>
                  </a:lnTo>
                  <a:lnTo>
                    <a:pt x="493" y="129"/>
                  </a:lnTo>
                  <a:lnTo>
                    <a:pt x="485" y="174"/>
                  </a:lnTo>
                  <a:lnTo>
                    <a:pt x="481" y="212"/>
                  </a:lnTo>
                  <a:lnTo>
                    <a:pt x="481" y="228"/>
                  </a:lnTo>
                  <a:lnTo>
                    <a:pt x="464" y="208"/>
                  </a:lnTo>
                  <a:lnTo>
                    <a:pt x="458" y="181"/>
                  </a:lnTo>
                  <a:lnTo>
                    <a:pt x="459" y="152"/>
                  </a:lnTo>
                  <a:lnTo>
                    <a:pt x="464" y="124"/>
                  </a:lnTo>
                  <a:lnTo>
                    <a:pt x="466" y="118"/>
                  </a:lnTo>
                  <a:lnTo>
                    <a:pt x="470" y="109"/>
                  </a:lnTo>
                  <a:lnTo>
                    <a:pt x="473" y="102"/>
                  </a:lnTo>
                  <a:lnTo>
                    <a:pt x="477" y="97"/>
                  </a:lnTo>
                  <a:lnTo>
                    <a:pt x="482" y="91"/>
                  </a:lnTo>
                  <a:lnTo>
                    <a:pt x="488" y="85"/>
                  </a:lnTo>
                  <a:lnTo>
                    <a:pt x="494" y="82"/>
                  </a:lnTo>
                  <a:lnTo>
                    <a:pt x="502" y="78"/>
                  </a:lnTo>
                  <a:lnTo>
                    <a:pt x="512" y="78"/>
                  </a:lnTo>
                  <a:lnTo>
                    <a:pt x="527" y="76"/>
                  </a:lnTo>
                  <a:lnTo>
                    <a:pt x="548" y="70"/>
                  </a:lnTo>
                  <a:lnTo>
                    <a:pt x="572" y="63"/>
                  </a:lnTo>
                  <a:lnTo>
                    <a:pt x="598" y="55"/>
                  </a:lnTo>
                  <a:lnTo>
                    <a:pt x="623" y="47"/>
                  </a:lnTo>
                  <a:lnTo>
                    <a:pt x="645" y="39"/>
                  </a:lnTo>
                  <a:lnTo>
                    <a:pt x="662" y="34"/>
                  </a:lnTo>
                  <a:lnTo>
                    <a:pt x="645" y="33"/>
                  </a:lnTo>
                  <a:lnTo>
                    <a:pt x="617" y="34"/>
                  </a:lnTo>
                  <a:lnTo>
                    <a:pt x="582" y="35"/>
                  </a:lnTo>
                  <a:lnTo>
                    <a:pt x="538" y="37"/>
                  </a:lnTo>
                  <a:lnTo>
                    <a:pt x="489" y="41"/>
                  </a:lnTo>
                  <a:lnTo>
                    <a:pt x="437" y="44"/>
                  </a:lnTo>
                  <a:lnTo>
                    <a:pt x="381" y="48"/>
                  </a:lnTo>
                  <a:lnTo>
                    <a:pt x="325" y="53"/>
                  </a:lnTo>
                  <a:lnTo>
                    <a:pt x="267" y="57"/>
                  </a:lnTo>
                  <a:lnTo>
                    <a:pt x="213" y="61"/>
                  </a:lnTo>
                  <a:lnTo>
                    <a:pt x="161" y="65"/>
                  </a:lnTo>
                  <a:lnTo>
                    <a:pt x="114" y="69"/>
                  </a:lnTo>
                  <a:lnTo>
                    <a:pt x="72" y="72"/>
                  </a:lnTo>
                  <a:lnTo>
                    <a:pt x="40" y="73"/>
                  </a:lnTo>
                  <a:lnTo>
                    <a:pt x="14" y="76"/>
                  </a:lnTo>
                  <a:lnTo>
                    <a:pt x="0" y="76"/>
                  </a:lnTo>
                  <a:lnTo>
                    <a:pt x="1" y="70"/>
                  </a:lnTo>
                  <a:lnTo>
                    <a:pt x="3" y="64"/>
                  </a:lnTo>
                  <a:lnTo>
                    <a:pt x="6" y="60"/>
                  </a:lnTo>
                  <a:lnTo>
                    <a:pt x="7" y="53"/>
                  </a:lnTo>
                  <a:lnTo>
                    <a:pt x="13" y="51"/>
                  </a:lnTo>
                  <a:lnTo>
                    <a:pt x="23" y="51"/>
                  </a:lnTo>
                  <a:lnTo>
                    <a:pt x="36" y="50"/>
                  </a:lnTo>
                  <a:lnTo>
                    <a:pt x="53" y="48"/>
                  </a:lnTo>
                  <a:lnTo>
                    <a:pt x="71" y="47"/>
                  </a:lnTo>
                  <a:lnTo>
                    <a:pt x="92" y="44"/>
                  </a:lnTo>
                  <a:lnTo>
                    <a:pt x="116" y="42"/>
                  </a:lnTo>
                  <a:lnTo>
                    <a:pt x="141" y="40"/>
                  </a:lnTo>
                  <a:lnTo>
                    <a:pt x="169" y="37"/>
                  </a:lnTo>
                  <a:lnTo>
                    <a:pt x="197" y="35"/>
                  </a:lnTo>
                  <a:lnTo>
                    <a:pt x="228" y="32"/>
                  </a:lnTo>
                  <a:lnTo>
                    <a:pt x="259" y="29"/>
                  </a:lnTo>
                  <a:lnTo>
                    <a:pt x="292" y="27"/>
                  </a:lnTo>
                  <a:lnTo>
                    <a:pt x="325" y="24"/>
                  </a:lnTo>
                  <a:lnTo>
                    <a:pt x="359" y="21"/>
                  </a:lnTo>
                  <a:lnTo>
                    <a:pt x="392" y="19"/>
                  </a:lnTo>
                  <a:lnTo>
                    <a:pt x="425" y="15"/>
                  </a:lnTo>
                  <a:lnTo>
                    <a:pt x="459" y="13"/>
                  </a:lnTo>
                  <a:lnTo>
                    <a:pt x="492" y="11"/>
                  </a:lnTo>
                  <a:lnTo>
                    <a:pt x="523" y="8"/>
                  </a:lnTo>
                  <a:lnTo>
                    <a:pt x="555" y="7"/>
                  </a:lnTo>
                  <a:lnTo>
                    <a:pt x="584" y="5"/>
                  </a:lnTo>
                  <a:lnTo>
                    <a:pt x="613" y="4"/>
                  </a:lnTo>
                  <a:lnTo>
                    <a:pt x="640" y="3"/>
                  </a:lnTo>
                  <a:lnTo>
                    <a:pt x="665" y="1"/>
                  </a:lnTo>
                  <a:lnTo>
                    <a:pt x="687" y="1"/>
                  </a:lnTo>
                  <a:lnTo>
                    <a:pt x="708" y="0"/>
                  </a:lnTo>
                  <a:lnTo>
                    <a:pt x="725" y="1"/>
                  </a:lnTo>
                  <a:lnTo>
                    <a:pt x="740" y="1"/>
                  </a:lnTo>
                  <a:lnTo>
                    <a:pt x="752" y="3"/>
                  </a:lnTo>
                  <a:lnTo>
                    <a:pt x="762" y="4"/>
                  </a:lnTo>
                  <a:lnTo>
                    <a:pt x="76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41" name="Freeform 41"/>
            <p:cNvSpPr>
              <a:spLocks/>
            </p:cNvSpPr>
            <p:nvPr/>
          </p:nvSpPr>
          <p:spPr bwMode="auto">
            <a:xfrm>
              <a:off x="144" y="1111"/>
              <a:ext cx="1005" cy="227"/>
            </a:xfrm>
            <a:custGeom>
              <a:avLst/>
              <a:gdLst>
                <a:gd name="T0" fmla="*/ 293 w 1005"/>
                <a:gd name="T1" fmla="*/ 224 h 227"/>
                <a:gd name="T2" fmla="*/ 238 w 1005"/>
                <a:gd name="T3" fmla="*/ 211 h 227"/>
                <a:gd name="T4" fmla="*/ 159 w 1005"/>
                <a:gd name="T5" fmla="*/ 191 h 227"/>
                <a:gd name="T6" fmla="*/ 77 w 1005"/>
                <a:gd name="T7" fmla="*/ 170 h 227"/>
                <a:gd name="T8" fmla="*/ 17 w 1005"/>
                <a:gd name="T9" fmla="*/ 152 h 227"/>
                <a:gd name="T10" fmla="*/ 2 w 1005"/>
                <a:gd name="T11" fmla="*/ 140 h 227"/>
                <a:gd name="T12" fmla="*/ 14 w 1005"/>
                <a:gd name="T13" fmla="*/ 129 h 227"/>
                <a:gd name="T14" fmla="*/ 340 w 1005"/>
                <a:gd name="T15" fmla="*/ 70 h 227"/>
                <a:gd name="T16" fmla="*/ 331 w 1005"/>
                <a:gd name="T17" fmla="*/ 24 h 227"/>
                <a:gd name="T18" fmla="*/ 310 w 1005"/>
                <a:gd name="T19" fmla="*/ 26 h 227"/>
                <a:gd name="T20" fmla="*/ 261 w 1005"/>
                <a:gd name="T21" fmla="*/ 31 h 227"/>
                <a:gd name="T22" fmla="*/ 198 w 1005"/>
                <a:gd name="T23" fmla="*/ 37 h 227"/>
                <a:gd name="T24" fmla="*/ 141 w 1005"/>
                <a:gd name="T25" fmla="*/ 43 h 227"/>
                <a:gd name="T26" fmla="*/ 105 w 1005"/>
                <a:gd name="T27" fmla="*/ 46 h 227"/>
                <a:gd name="T28" fmla="*/ 99 w 1005"/>
                <a:gd name="T29" fmla="*/ 40 h 227"/>
                <a:gd name="T30" fmla="*/ 114 w 1005"/>
                <a:gd name="T31" fmla="*/ 31 h 227"/>
                <a:gd name="T32" fmla="*/ 161 w 1005"/>
                <a:gd name="T33" fmla="*/ 24 h 227"/>
                <a:gd name="T34" fmla="*/ 208 w 1005"/>
                <a:gd name="T35" fmla="*/ 17 h 227"/>
                <a:gd name="T36" fmla="*/ 254 w 1005"/>
                <a:gd name="T37" fmla="*/ 12 h 227"/>
                <a:gd name="T38" fmla="*/ 301 w 1005"/>
                <a:gd name="T39" fmla="*/ 7 h 227"/>
                <a:gd name="T40" fmla="*/ 348 w 1005"/>
                <a:gd name="T41" fmla="*/ 0 h 227"/>
                <a:gd name="T42" fmla="*/ 370 w 1005"/>
                <a:gd name="T43" fmla="*/ 46 h 227"/>
                <a:gd name="T44" fmla="*/ 373 w 1005"/>
                <a:gd name="T45" fmla="*/ 97 h 227"/>
                <a:gd name="T46" fmla="*/ 331 w 1005"/>
                <a:gd name="T47" fmla="*/ 132 h 227"/>
                <a:gd name="T48" fmla="*/ 296 w 1005"/>
                <a:gd name="T49" fmla="*/ 116 h 227"/>
                <a:gd name="T50" fmla="*/ 248 w 1005"/>
                <a:gd name="T51" fmla="*/ 120 h 227"/>
                <a:gd name="T52" fmla="*/ 201 w 1005"/>
                <a:gd name="T53" fmla="*/ 127 h 227"/>
                <a:gd name="T54" fmla="*/ 154 w 1005"/>
                <a:gd name="T55" fmla="*/ 135 h 227"/>
                <a:gd name="T56" fmla="*/ 107 w 1005"/>
                <a:gd name="T57" fmla="*/ 142 h 227"/>
                <a:gd name="T58" fmla="*/ 91 w 1005"/>
                <a:gd name="T59" fmla="*/ 151 h 227"/>
                <a:gd name="T60" fmla="*/ 135 w 1005"/>
                <a:gd name="T61" fmla="*/ 160 h 227"/>
                <a:gd name="T62" fmla="*/ 178 w 1005"/>
                <a:gd name="T63" fmla="*/ 171 h 227"/>
                <a:gd name="T64" fmla="*/ 223 w 1005"/>
                <a:gd name="T65" fmla="*/ 182 h 227"/>
                <a:gd name="T66" fmla="*/ 267 w 1005"/>
                <a:gd name="T67" fmla="*/ 191 h 227"/>
                <a:gd name="T68" fmla="*/ 312 w 1005"/>
                <a:gd name="T69" fmla="*/ 200 h 227"/>
                <a:gd name="T70" fmla="*/ 357 w 1005"/>
                <a:gd name="T71" fmla="*/ 194 h 227"/>
                <a:gd name="T72" fmla="*/ 470 w 1005"/>
                <a:gd name="T73" fmla="*/ 176 h 227"/>
                <a:gd name="T74" fmla="*/ 619 w 1005"/>
                <a:gd name="T75" fmla="*/ 153 h 227"/>
                <a:gd name="T76" fmla="*/ 766 w 1005"/>
                <a:gd name="T77" fmla="*/ 130 h 227"/>
                <a:gd name="T78" fmla="*/ 880 w 1005"/>
                <a:gd name="T79" fmla="*/ 111 h 227"/>
                <a:gd name="T80" fmla="*/ 753 w 1005"/>
                <a:gd name="T81" fmla="*/ 84 h 227"/>
                <a:gd name="T82" fmla="*/ 762 w 1005"/>
                <a:gd name="T83" fmla="*/ 6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5" h="227">
                  <a:moveTo>
                    <a:pt x="306" y="227"/>
                  </a:moveTo>
                  <a:lnTo>
                    <a:pt x="302" y="226"/>
                  </a:lnTo>
                  <a:lnTo>
                    <a:pt x="293" y="224"/>
                  </a:lnTo>
                  <a:lnTo>
                    <a:pt x="279" y="220"/>
                  </a:lnTo>
                  <a:lnTo>
                    <a:pt x="260" y="217"/>
                  </a:lnTo>
                  <a:lnTo>
                    <a:pt x="238" y="211"/>
                  </a:lnTo>
                  <a:lnTo>
                    <a:pt x="212" y="205"/>
                  </a:lnTo>
                  <a:lnTo>
                    <a:pt x="185" y="198"/>
                  </a:lnTo>
                  <a:lnTo>
                    <a:pt x="159" y="191"/>
                  </a:lnTo>
                  <a:lnTo>
                    <a:pt x="130" y="184"/>
                  </a:lnTo>
                  <a:lnTo>
                    <a:pt x="102" y="177"/>
                  </a:lnTo>
                  <a:lnTo>
                    <a:pt x="77" y="170"/>
                  </a:lnTo>
                  <a:lnTo>
                    <a:pt x="53" y="163"/>
                  </a:lnTo>
                  <a:lnTo>
                    <a:pt x="34" y="158"/>
                  </a:lnTo>
                  <a:lnTo>
                    <a:pt x="17" y="152"/>
                  </a:lnTo>
                  <a:lnTo>
                    <a:pt x="6" y="148"/>
                  </a:lnTo>
                  <a:lnTo>
                    <a:pt x="0" y="145"/>
                  </a:lnTo>
                  <a:lnTo>
                    <a:pt x="2" y="140"/>
                  </a:lnTo>
                  <a:lnTo>
                    <a:pt x="6" y="137"/>
                  </a:lnTo>
                  <a:lnTo>
                    <a:pt x="10" y="133"/>
                  </a:lnTo>
                  <a:lnTo>
                    <a:pt x="14" y="129"/>
                  </a:lnTo>
                  <a:lnTo>
                    <a:pt x="335" y="86"/>
                  </a:lnTo>
                  <a:lnTo>
                    <a:pt x="337" y="86"/>
                  </a:lnTo>
                  <a:lnTo>
                    <a:pt x="340" y="70"/>
                  </a:lnTo>
                  <a:lnTo>
                    <a:pt x="341" y="54"/>
                  </a:lnTo>
                  <a:lnTo>
                    <a:pt x="338" y="38"/>
                  </a:lnTo>
                  <a:lnTo>
                    <a:pt x="331" y="24"/>
                  </a:lnTo>
                  <a:lnTo>
                    <a:pt x="329" y="24"/>
                  </a:lnTo>
                  <a:lnTo>
                    <a:pt x="322" y="25"/>
                  </a:lnTo>
                  <a:lnTo>
                    <a:pt x="310" y="26"/>
                  </a:lnTo>
                  <a:lnTo>
                    <a:pt x="296" y="28"/>
                  </a:lnTo>
                  <a:lnTo>
                    <a:pt x="280" y="29"/>
                  </a:lnTo>
                  <a:lnTo>
                    <a:pt x="261" y="31"/>
                  </a:lnTo>
                  <a:lnTo>
                    <a:pt x="240" y="33"/>
                  </a:lnTo>
                  <a:lnTo>
                    <a:pt x="219" y="35"/>
                  </a:lnTo>
                  <a:lnTo>
                    <a:pt x="198" y="37"/>
                  </a:lnTo>
                  <a:lnTo>
                    <a:pt x="177" y="39"/>
                  </a:lnTo>
                  <a:lnTo>
                    <a:pt x="159" y="41"/>
                  </a:lnTo>
                  <a:lnTo>
                    <a:pt x="141" y="43"/>
                  </a:lnTo>
                  <a:lnTo>
                    <a:pt x="126" y="44"/>
                  </a:lnTo>
                  <a:lnTo>
                    <a:pt x="113" y="45"/>
                  </a:lnTo>
                  <a:lnTo>
                    <a:pt x="105" y="46"/>
                  </a:lnTo>
                  <a:lnTo>
                    <a:pt x="101" y="46"/>
                  </a:lnTo>
                  <a:lnTo>
                    <a:pt x="99" y="44"/>
                  </a:lnTo>
                  <a:lnTo>
                    <a:pt x="99" y="40"/>
                  </a:lnTo>
                  <a:lnTo>
                    <a:pt x="99" y="37"/>
                  </a:lnTo>
                  <a:lnTo>
                    <a:pt x="99" y="33"/>
                  </a:lnTo>
                  <a:lnTo>
                    <a:pt x="114" y="31"/>
                  </a:lnTo>
                  <a:lnTo>
                    <a:pt x="129" y="28"/>
                  </a:lnTo>
                  <a:lnTo>
                    <a:pt x="146" y="25"/>
                  </a:lnTo>
                  <a:lnTo>
                    <a:pt x="161" y="24"/>
                  </a:lnTo>
                  <a:lnTo>
                    <a:pt x="176" y="22"/>
                  </a:lnTo>
                  <a:lnTo>
                    <a:pt x="191" y="19"/>
                  </a:lnTo>
                  <a:lnTo>
                    <a:pt x="208" y="17"/>
                  </a:lnTo>
                  <a:lnTo>
                    <a:pt x="223" y="16"/>
                  </a:lnTo>
                  <a:lnTo>
                    <a:pt x="238" y="14"/>
                  </a:lnTo>
                  <a:lnTo>
                    <a:pt x="254" y="12"/>
                  </a:lnTo>
                  <a:lnTo>
                    <a:pt x="269" y="10"/>
                  </a:lnTo>
                  <a:lnTo>
                    <a:pt x="286" y="8"/>
                  </a:lnTo>
                  <a:lnTo>
                    <a:pt x="301" y="7"/>
                  </a:lnTo>
                  <a:lnTo>
                    <a:pt x="316" y="4"/>
                  </a:lnTo>
                  <a:lnTo>
                    <a:pt x="333" y="2"/>
                  </a:lnTo>
                  <a:lnTo>
                    <a:pt x="348" y="0"/>
                  </a:lnTo>
                  <a:lnTo>
                    <a:pt x="358" y="14"/>
                  </a:lnTo>
                  <a:lnTo>
                    <a:pt x="365" y="29"/>
                  </a:lnTo>
                  <a:lnTo>
                    <a:pt x="370" y="46"/>
                  </a:lnTo>
                  <a:lnTo>
                    <a:pt x="373" y="62"/>
                  </a:lnTo>
                  <a:lnTo>
                    <a:pt x="377" y="80"/>
                  </a:lnTo>
                  <a:lnTo>
                    <a:pt x="373" y="97"/>
                  </a:lnTo>
                  <a:lnTo>
                    <a:pt x="365" y="113"/>
                  </a:lnTo>
                  <a:lnTo>
                    <a:pt x="357" y="129"/>
                  </a:lnTo>
                  <a:lnTo>
                    <a:pt x="331" y="132"/>
                  </a:lnTo>
                  <a:lnTo>
                    <a:pt x="329" y="113"/>
                  </a:lnTo>
                  <a:lnTo>
                    <a:pt x="313" y="115"/>
                  </a:lnTo>
                  <a:lnTo>
                    <a:pt x="296" y="116"/>
                  </a:lnTo>
                  <a:lnTo>
                    <a:pt x="280" y="117"/>
                  </a:lnTo>
                  <a:lnTo>
                    <a:pt x="265" y="119"/>
                  </a:lnTo>
                  <a:lnTo>
                    <a:pt x="248" y="120"/>
                  </a:lnTo>
                  <a:lnTo>
                    <a:pt x="232" y="123"/>
                  </a:lnTo>
                  <a:lnTo>
                    <a:pt x="217" y="125"/>
                  </a:lnTo>
                  <a:lnTo>
                    <a:pt x="201" y="127"/>
                  </a:lnTo>
                  <a:lnTo>
                    <a:pt x="185" y="130"/>
                  </a:lnTo>
                  <a:lnTo>
                    <a:pt x="170" y="132"/>
                  </a:lnTo>
                  <a:lnTo>
                    <a:pt x="154" y="135"/>
                  </a:lnTo>
                  <a:lnTo>
                    <a:pt x="139" y="138"/>
                  </a:lnTo>
                  <a:lnTo>
                    <a:pt x="122" y="140"/>
                  </a:lnTo>
                  <a:lnTo>
                    <a:pt x="107" y="142"/>
                  </a:lnTo>
                  <a:lnTo>
                    <a:pt x="91" y="145"/>
                  </a:lnTo>
                  <a:lnTo>
                    <a:pt x="76" y="147"/>
                  </a:lnTo>
                  <a:lnTo>
                    <a:pt x="91" y="151"/>
                  </a:lnTo>
                  <a:lnTo>
                    <a:pt x="105" y="154"/>
                  </a:lnTo>
                  <a:lnTo>
                    <a:pt x="120" y="156"/>
                  </a:lnTo>
                  <a:lnTo>
                    <a:pt x="135" y="160"/>
                  </a:lnTo>
                  <a:lnTo>
                    <a:pt x="149" y="163"/>
                  </a:lnTo>
                  <a:lnTo>
                    <a:pt x="164" y="168"/>
                  </a:lnTo>
                  <a:lnTo>
                    <a:pt x="178" y="171"/>
                  </a:lnTo>
                  <a:lnTo>
                    <a:pt x="194" y="175"/>
                  </a:lnTo>
                  <a:lnTo>
                    <a:pt x="208" y="178"/>
                  </a:lnTo>
                  <a:lnTo>
                    <a:pt x="223" y="182"/>
                  </a:lnTo>
                  <a:lnTo>
                    <a:pt x="237" y="185"/>
                  </a:lnTo>
                  <a:lnTo>
                    <a:pt x="252" y="189"/>
                  </a:lnTo>
                  <a:lnTo>
                    <a:pt x="267" y="191"/>
                  </a:lnTo>
                  <a:lnTo>
                    <a:pt x="281" y="195"/>
                  </a:lnTo>
                  <a:lnTo>
                    <a:pt x="296" y="198"/>
                  </a:lnTo>
                  <a:lnTo>
                    <a:pt x="312" y="200"/>
                  </a:lnTo>
                  <a:lnTo>
                    <a:pt x="317" y="199"/>
                  </a:lnTo>
                  <a:lnTo>
                    <a:pt x="333" y="197"/>
                  </a:lnTo>
                  <a:lnTo>
                    <a:pt x="357" y="194"/>
                  </a:lnTo>
                  <a:lnTo>
                    <a:pt x="389" y="189"/>
                  </a:lnTo>
                  <a:lnTo>
                    <a:pt x="427" y="183"/>
                  </a:lnTo>
                  <a:lnTo>
                    <a:pt x="470" y="176"/>
                  </a:lnTo>
                  <a:lnTo>
                    <a:pt x="518" y="169"/>
                  </a:lnTo>
                  <a:lnTo>
                    <a:pt x="567" y="161"/>
                  </a:lnTo>
                  <a:lnTo>
                    <a:pt x="619" y="153"/>
                  </a:lnTo>
                  <a:lnTo>
                    <a:pt x="669" y="146"/>
                  </a:lnTo>
                  <a:lnTo>
                    <a:pt x="719" y="138"/>
                  </a:lnTo>
                  <a:lnTo>
                    <a:pt x="766" y="130"/>
                  </a:lnTo>
                  <a:lnTo>
                    <a:pt x="810" y="123"/>
                  </a:lnTo>
                  <a:lnTo>
                    <a:pt x="848" y="117"/>
                  </a:lnTo>
                  <a:lnTo>
                    <a:pt x="880" y="111"/>
                  </a:lnTo>
                  <a:lnTo>
                    <a:pt x="905" y="106"/>
                  </a:lnTo>
                  <a:lnTo>
                    <a:pt x="754" y="88"/>
                  </a:lnTo>
                  <a:lnTo>
                    <a:pt x="753" y="84"/>
                  </a:lnTo>
                  <a:lnTo>
                    <a:pt x="755" y="79"/>
                  </a:lnTo>
                  <a:lnTo>
                    <a:pt x="759" y="73"/>
                  </a:lnTo>
                  <a:lnTo>
                    <a:pt x="762" y="68"/>
                  </a:lnTo>
                  <a:lnTo>
                    <a:pt x="1005" y="106"/>
                  </a:lnTo>
                  <a:lnTo>
                    <a:pt x="306" y="2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42" name="Freeform 42"/>
            <p:cNvSpPr>
              <a:spLocks/>
            </p:cNvSpPr>
            <p:nvPr/>
          </p:nvSpPr>
          <p:spPr bwMode="auto">
            <a:xfrm>
              <a:off x="868" y="1336"/>
              <a:ext cx="51" cy="126"/>
            </a:xfrm>
            <a:custGeom>
              <a:avLst/>
              <a:gdLst>
                <a:gd name="T0" fmla="*/ 15 w 51"/>
                <a:gd name="T1" fmla="*/ 2 h 126"/>
                <a:gd name="T2" fmla="*/ 21 w 51"/>
                <a:gd name="T3" fmla="*/ 16 h 126"/>
                <a:gd name="T4" fmla="*/ 27 w 51"/>
                <a:gd name="T5" fmla="*/ 31 h 126"/>
                <a:gd name="T6" fmla="*/ 31 w 51"/>
                <a:gd name="T7" fmla="*/ 45 h 126"/>
                <a:gd name="T8" fmla="*/ 37 w 51"/>
                <a:gd name="T9" fmla="*/ 59 h 126"/>
                <a:gd name="T10" fmla="*/ 42 w 51"/>
                <a:gd name="T11" fmla="*/ 74 h 126"/>
                <a:gd name="T12" fmla="*/ 45 w 51"/>
                <a:gd name="T13" fmla="*/ 89 h 126"/>
                <a:gd name="T14" fmla="*/ 49 w 51"/>
                <a:gd name="T15" fmla="*/ 104 h 126"/>
                <a:gd name="T16" fmla="*/ 51 w 51"/>
                <a:gd name="T17" fmla="*/ 121 h 126"/>
                <a:gd name="T18" fmla="*/ 38 w 51"/>
                <a:gd name="T19" fmla="*/ 126 h 126"/>
                <a:gd name="T20" fmla="*/ 31 w 51"/>
                <a:gd name="T21" fmla="*/ 112 h 126"/>
                <a:gd name="T22" fmla="*/ 29 w 51"/>
                <a:gd name="T23" fmla="*/ 96 h 126"/>
                <a:gd name="T24" fmla="*/ 27 w 51"/>
                <a:gd name="T25" fmla="*/ 81 h 126"/>
                <a:gd name="T26" fmla="*/ 22 w 51"/>
                <a:gd name="T27" fmla="*/ 66 h 126"/>
                <a:gd name="T28" fmla="*/ 0 w 51"/>
                <a:gd name="T29" fmla="*/ 7 h 126"/>
                <a:gd name="T30" fmla="*/ 2 w 51"/>
                <a:gd name="T31" fmla="*/ 3 h 126"/>
                <a:gd name="T32" fmla="*/ 6 w 51"/>
                <a:gd name="T33" fmla="*/ 1 h 126"/>
                <a:gd name="T34" fmla="*/ 10 w 51"/>
                <a:gd name="T35" fmla="*/ 0 h 126"/>
                <a:gd name="T36" fmla="*/ 15 w 51"/>
                <a:gd name="T37"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126">
                  <a:moveTo>
                    <a:pt x="15" y="2"/>
                  </a:moveTo>
                  <a:lnTo>
                    <a:pt x="21" y="16"/>
                  </a:lnTo>
                  <a:lnTo>
                    <a:pt x="27" y="31"/>
                  </a:lnTo>
                  <a:lnTo>
                    <a:pt x="31" y="45"/>
                  </a:lnTo>
                  <a:lnTo>
                    <a:pt x="37" y="59"/>
                  </a:lnTo>
                  <a:lnTo>
                    <a:pt x="42" y="74"/>
                  </a:lnTo>
                  <a:lnTo>
                    <a:pt x="45" y="89"/>
                  </a:lnTo>
                  <a:lnTo>
                    <a:pt x="49" y="104"/>
                  </a:lnTo>
                  <a:lnTo>
                    <a:pt x="51" y="121"/>
                  </a:lnTo>
                  <a:lnTo>
                    <a:pt x="38" y="126"/>
                  </a:lnTo>
                  <a:lnTo>
                    <a:pt x="31" y="112"/>
                  </a:lnTo>
                  <a:lnTo>
                    <a:pt x="29" y="96"/>
                  </a:lnTo>
                  <a:lnTo>
                    <a:pt x="27" y="81"/>
                  </a:lnTo>
                  <a:lnTo>
                    <a:pt x="22" y="66"/>
                  </a:lnTo>
                  <a:lnTo>
                    <a:pt x="0" y="7"/>
                  </a:lnTo>
                  <a:lnTo>
                    <a:pt x="2" y="3"/>
                  </a:lnTo>
                  <a:lnTo>
                    <a:pt x="6" y="1"/>
                  </a:lnTo>
                  <a:lnTo>
                    <a:pt x="10" y="0"/>
                  </a:lnTo>
                  <a:lnTo>
                    <a:pt x="1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43" name="Freeform 43"/>
            <p:cNvSpPr>
              <a:spLocks/>
            </p:cNvSpPr>
            <p:nvPr/>
          </p:nvSpPr>
          <p:spPr bwMode="auto">
            <a:xfrm>
              <a:off x="823" y="1338"/>
              <a:ext cx="58" cy="112"/>
            </a:xfrm>
            <a:custGeom>
              <a:avLst/>
              <a:gdLst>
                <a:gd name="T0" fmla="*/ 13 w 58"/>
                <a:gd name="T1" fmla="*/ 0 h 112"/>
                <a:gd name="T2" fmla="*/ 20 w 58"/>
                <a:gd name="T3" fmla="*/ 13 h 112"/>
                <a:gd name="T4" fmla="*/ 27 w 58"/>
                <a:gd name="T5" fmla="*/ 26 h 112"/>
                <a:gd name="T6" fmla="*/ 34 w 58"/>
                <a:gd name="T7" fmla="*/ 38 h 112"/>
                <a:gd name="T8" fmla="*/ 40 w 58"/>
                <a:gd name="T9" fmla="*/ 51 h 112"/>
                <a:gd name="T10" fmla="*/ 46 w 58"/>
                <a:gd name="T11" fmla="*/ 64 h 112"/>
                <a:gd name="T12" fmla="*/ 51 w 58"/>
                <a:gd name="T13" fmla="*/ 78 h 112"/>
                <a:gd name="T14" fmla="*/ 55 w 58"/>
                <a:gd name="T15" fmla="*/ 92 h 112"/>
                <a:gd name="T16" fmla="*/ 58 w 58"/>
                <a:gd name="T17" fmla="*/ 106 h 112"/>
                <a:gd name="T18" fmla="*/ 54 w 58"/>
                <a:gd name="T19" fmla="*/ 107 h 112"/>
                <a:gd name="T20" fmla="*/ 52 w 58"/>
                <a:gd name="T21" fmla="*/ 109 h 112"/>
                <a:gd name="T22" fmla="*/ 48 w 58"/>
                <a:gd name="T23" fmla="*/ 112 h 112"/>
                <a:gd name="T24" fmla="*/ 45 w 58"/>
                <a:gd name="T25" fmla="*/ 112 h 112"/>
                <a:gd name="T26" fmla="*/ 39 w 58"/>
                <a:gd name="T27" fmla="*/ 99 h 112"/>
                <a:gd name="T28" fmla="*/ 34 w 58"/>
                <a:gd name="T29" fmla="*/ 86 h 112"/>
                <a:gd name="T30" fmla="*/ 31 w 58"/>
                <a:gd name="T31" fmla="*/ 72 h 112"/>
                <a:gd name="T32" fmla="*/ 27 w 58"/>
                <a:gd name="T33" fmla="*/ 59 h 112"/>
                <a:gd name="T34" fmla="*/ 23 w 58"/>
                <a:gd name="T35" fmla="*/ 45 h 112"/>
                <a:gd name="T36" fmla="*/ 18 w 58"/>
                <a:gd name="T37" fmla="*/ 33 h 112"/>
                <a:gd name="T38" fmla="*/ 10 w 58"/>
                <a:gd name="T39" fmla="*/ 21 h 112"/>
                <a:gd name="T40" fmla="*/ 0 w 58"/>
                <a:gd name="T41" fmla="*/ 11 h 112"/>
                <a:gd name="T42" fmla="*/ 2 w 58"/>
                <a:gd name="T43" fmla="*/ 7 h 112"/>
                <a:gd name="T44" fmla="*/ 5 w 58"/>
                <a:gd name="T45" fmla="*/ 4 h 112"/>
                <a:gd name="T46" fmla="*/ 9 w 58"/>
                <a:gd name="T47" fmla="*/ 0 h 112"/>
                <a:gd name="T48" fmla="*/ 13 w 58"/>
                <a:gd name="T4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112">
                  <a:moveTo>
                    <a:pt x="13" y="0"/>
                  </a:moveTo>
                  <a:lnTo>
                    <a:pt x="20" y="13"/>
                  </a:lnTo>
                  <a:lnTo>
                    <a:pt x="27" y="26"/>
                  </a:lnTo>
                  <a:lnTo>
                    <a:pt x="34" y="38"/>
                  </a:lnTo>
                  <a:lnTo>
                    <a:pt x="40" y="51"/>
                  </a:lnTo>
                  <a:lnTo>
                    <a:pt x="46" y="64"/>
                  </a:lnTo>
                  <a:lnTo>
                    <a:pt x="51" y="78"/>
                  </a:lnTo>
                  <a:lnTo>
                    <a:pt x="55" y="92"/>
                  </a:lnTo>
                  <a:lnTo>
                    <a:pt x="58" y="106"/>
                  </a:lnTo>
                  <a:lnTo>
                    <a:pt x="54" y="107"/>
                  </a:lnTo>
                  <a:lnTo>
                    <a:pt x="52" y="109"/>
                  </a:lnTo>
                  <a:lnTo>
                    <a:pt x="48" y="112"/>
                  </a:lnTo>
                  <a:lnTo>
                    <a:pt x="45" y="112"/>
                  </a:lnTo>
                  <a:lnTo>
                    <a:pt x="39" y="99"/>
                  </a:lnTo>
                  <a:lnTo>
                    <a:pt x="34" y="86"/>
                  </a:lnTo>
                  <a:lnTo>
                    <a:pt x="31" y="72"/>
                  </a:lnTo>
                  <a:lnTo>
                    <a:pt x="27" y="59"/>
                  </a:lnTo>
                  <a:lnTo>
                    <a:pt x="23" y="45"/>
                  </a:lnTo>
                  <a:lnTo>
                    <a:pt x="18" y="33"/>
                  </a:lnTo>
                  <a:lnTo>
                    <a:pt x="10" y="21"/>
                  </a:lnTo>
                  <a:lnTo>
                    <a:pt x="0" y="11"/>
                  </a:lnTo>
                  <a:lnTo>
                    <a:pt x="2" y="7"/>
                  </a:lnTo>
                  <a:lnTo>
                    <a:pt x="5" y="4"/>
                  </a:lnTo>
                  <a:lnTo>
                    <a:pt x="9"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44" name="Freeform 44"/>
            <p:cNvSpPr>
              <a:spLocks/>
            </p:cNvSpPr>
            <p:nvPr/>
          </p:nvSpPr>
          <p:spPr bwMode="auto">
            <a:xfrm>
              <a:off x="777" y="1349"/>
              <a:ext cx="66" cy="110"/>
            </a:xfrm>
            <a:custGeom>
              <a:avLst/>
              <a:gdLst>
                <a:gd name="T0" fmla="*/ 13 w 66"/>
                <a:gd name="T1" fmla="*/ 0 h 110"/>
                <a:gd name="T2" fmla="*/ 24 w 66"/>
                <a:gd name="T3" fmla="*/ 11 h 110"/>
                <a:gd name="T4" fmla="*/ 35 w 66"/>
                <a:gd name="T5" fmla="*/ 23 h 110"/>
                <a:gd name="T6" fmla="*/ 44 w 66"/>
                <a:gd name="T7" fmla="*/ 36 h 110"/>
                <a:gd name="T8" fmla="*/ 53 w 66"/>
                <a:gd name="T9" fmla="*/ 48 h 110"/>
                <a:gd name="T10" fmla="*/ 59 w 66"/>
                <a:gd name="T11" fmla="*/ 62 h 110"/>
                <a:gd name="T12" fmla="*/ 64 w 66"/>
                <a:gd name="T13" fmla="*/ 77 h 110"/>
                <a:gd name="T14" fmla="*/ 66 w 66"/>
                <a:gd name="T15" fmla="*/ 92 h 110"/>
                <a:gd name="T16" fmla="*/ 66 w 66"/>
                <a:gd name="T17" fmla="*/ 108 h 110"/>
                <a:gd name="T18" fmla="*/ 64 w 66"/>
                <a:gd name="T19" fmla="*/ 109 h 110"/>
                <a:gd name="T20" fmla="*/ 60 w 66"/>
                <a:gd name="T21" fmla="*/ 110 h 110"/>
                <a:gd name="T22" fmla="*/ 57 w 66"/>
                <a:gd name="T23" fmla="*/ 110 h 110"/>
                <a:gd name="T24" fmla="*/ 53 w 66"/>
                <a:gd name="T25" fmla="*/ 110 h 110"/>
                <a:gd name="T26" fmla="*/ 48 w 66"/>
                <a:gd name="T27" fmla="*/ 96 h 110"/>
                <a:gd name="T28" fmla="*/ 43 w 66"/>
                <a:gd name="T29" fmla="*/ 82 h 110"/>
                <a:gd name="T30" fmla="*/ 39 w 66"/>
                <a:gd name="T31" fmla="*/ 68 h 110"/>
                <a:gd name="T32" fmla="*/ 35 w 66"/>
                <a:gd name="T33" fmla="*/ 54 h 110"/>
                <a:gd name="T34" fmla="*/ 29 w 66"/>
                <a:gd name="T35" fmla="*/ 40 h 110"/>
                <a:gd name="T36" fmla="*/ 22 w 66"/>
                <a:gd name="T37" fmla="*/ 27 h 110"/>
                <a:gd name="T38" fmla="*/ 13 w 66"/>
                <a:gd name="T39" fmla="*/ 17 h 110"/>
                <a:gd name="T40" fmla="*/ 0 w 66"/>
                <a:gd name="T41" fmla="*/ 7 h 110"/>
                <a:gd name="T42" fmla="*/ 0 w 66"/>
                <a:gd name="T43" fmla="*/ 0 h 110"/>
                <a:gd name="T44" fmla="*/ 13 w 66"/>
                <a:gd name="T4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110">
                  <a:moveTo>
                    <a:pt x="13" y="0"/>
                  </a:moveTo>
                  <a:lnTo>
                    <a:pt x="24" y="11"/>
                  </a:lnTo>
                  <a:lnTo>
                    <a:pt x="35" y="23"/>
                  </a:lnTo>
                  <a:lnTo>
                    <a:pt x="44" y="36"/>
                  </a:lnTo>
                  <a:lnTo>
                    <a:pt x="53" y="48"/>
                  </a:lnTo>
                  <a:lnTo>
                    <a:pt x="59" y="62"/>
                  </a:lnTo>
                  <a:lnTo>
                    <a:pt x="64" y="77"/>
                  </a:lnTo>
                  <a:lnTo>
                    <a:pt x="66" y="92"/>
                  </a:lnTo>
                  <a:lnTo>
                    <a:pt x="66" y="108"/>
                  </a:lnTo>
                  <a:lnTo>
                    <a:pt x="64" y="109"/>
                  </a:lnTo>
                  <a:lnTo>
                    <a:pt x="60" y="110"/>
                  </a:lnTo>
                  <a:lnTo>
                    <a:pt x="57" y="110"/>
                  </a:lnTo>
                  <a:lnTo>
                    <a:pt x="53" y="110"/>
                  </a:lnTo>
                  <a:lnTo>
                    <a:pt x="48" y="96"/>
                  </a:lnTo>
                  <a:lnTo>
                    <a:pt x="43" y="82"/>
                  </a:lnTo>
                  <a:lnTo>
                    <a:pt x="39" y="68"/>
                  </a:lnTo>
                  <a:lnTo>
                    <a:pt x="35" y="54"/>
                  </a:lnTo>
                  <a:lnTo>
                    <a:pt x="29" y="40"/>
                  </a:lnTo>
                  <a:lnTo>
                    <a:pt x="22" y="27"/>
                  </a:lnTo>
                  <a:lnTo>
                    <a:pt x="13" y="17"/>
                  </a:lnTo>
                  <a:lnTo>
                    <a:pt x="0" y="7"/>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45" name="Freeform 45"/>
            <p:cNvSpPr>
              <a:spLocks/>
            </p:cNvSpPr>
            <p:nvPr/>
          </p:nvSpPr>
          <p:spPr bwMode="auto">
            <a:xfrm>
              <a:off x="324" y="1372"/>
              <a:ext cx="515" cy="241"/>
            </a:xfrm>
            <a:custGeom>
              <a:avLst/>
              <a:gdLst>
                <a:gd name="T0" fmla="*/ 468 w 515"/>
                <a:gd name="T1" fmla="*/ 40 h 241"/>
                <a:gd name="T2" fmla="*/ 477 w 515"/>
                <a:gd name="T3" fmla="*/ 64 h 241"/>
                <a:gd name="T4" fmla="*/ 487 w 515"/>
                <a:gd name="T5" fmla="*/ 87 h 241"/>
                <a:gd name="T6" fmla="*/ 494 w 515"/>
                <a:gd name="T7" fmla="*/ 111 h 241"/>
                <a:gd name="T8" fmla="*/ 501 w 515"/>
                <a:gd name="T9" fmla="*/ 136 h 241"/>
                <a:gd name="T10" fmla="*/ 505 w 515"/>
                <a:gd name="T11" fmla="*/ 160 h 241"/>
                <a:gd name="T12" fmla="*/ 510 w 515"/>
                <a:gd name="T13" fmla="*/ 184 h 241"/>
                <a:gd name="T14" fmla="*/ 512 w 515"/>
                <a:gd name="T15" fmla="*/ 210 h 241"/>
                <a:gd name="T16" fmla="*/ 515 w 515"/>
                <a:gd name="T17" fmla="*/ 234 h 241"/>
                <a:gd name="T18" fmla="*/ 508 w 515"/>
                <a:gd name="T19" fmla="*/ 239 h 241"/>
                <a:gd name="T20" fmla="*/ 501 w 515"/>
                <a:gd name="T21" fmla="*/ 241 h 241"/>
                <a:gd name="T22" fmla="*/ 495 w 515"/>
                <a:gd name="T23" fmla="*/ 241 h 241"/>
                <a:gd name="T24" fmla="*/ 489 w 515"/>
                <a:gd name="T25" fmla="*/ 240 h 241"/>
                <a:gd name="T26" fmla="*/ 484 w 515"/>
                <a:gd name="T27" fmla="*/ 237 h 241"/>
                <a:gd name="T28" fmla="*/ 480 w 515"/>
                <a:gd name="T29" fmla="*/ 232 h 241"/>
                <a:gd name="T30" fmla="*/ 476 w 515"/>
                <a:gd name="T31" fmla="*/ 226 h 241"/>
                <a:gd name="T32" fmla="*/ 474 w 515"/>
                <a:gd name="T33" fmla="*/ 219 h 241"/>
                <a:gd name="T34" fmla="*/ 470 w 515"/>
                <a:gd name="T35" fmla="*/ 212 h 241"/>
                <a:gd name="T36" fmla="*/ 469 w 515"/>
                <a:gd name="T37" fmla="*/ 205 h 241"/>
                <a:gd name="T38" fmla="*/ 468 w 515"/>
                <a:gd name="T39" fmla="*/ 198 h 241"/>
                <a:gd name="T40" fmla="*/ 468 w 515"/>
                <a:gd name="T41" fmla="*/ 190 h 241"/>
                <a:gd name="T42" fmla="*/ 453 w 515"/>
                <a:gd name="T43" fmla="*/ 191 h 241"/>
                <a:gd name="T44" fmla="*/ 438 w 515"/>
                <a:gd name="T45" fmla="*/ 194 h 241"/>
                <a:gd name="T46" fmla="*/ 421 w 515"/>
                <a:gd name="T47" fmla="*/ 197 h 241"/>
                <a:gd name="T48" fmla="*/ 405 w 515"/>
                <a:gd name="T49" fmla="*/ 201 h 241"/>
                <a:gd name="T50" fmla="*/ 387 w 515"/>
                <a:gd name="T51" fmla="*/ 204 h 241"/>
                <a:gd name="T52" fmla="*/ 369 w 515"/>
                <a:gd name="T53" fmla="*/ 209 h 241"/>
                <a:gd name="T54" fmla="*/ 350 w 515"/>
                <a:gd name="T55" fmla="*/ 213 h 241"/>
                <a:gd name="T56" fmla="*/ 329 w 515"/>
                <a:gd name="T57" fmla="*/ 217 h 241"/>
                <a:gd name="T58" fmla="*/ 0 w 515"/>
                <a:gd name="T59" fmla="*/ 81 h 241"/>
                <a:gd name="T60" fmla="*/ 4 w 515"/>
                <a:gd name="T61" fmla="*/ 76 h 241"/>
                <a:gd name="T62" fmla="*/ 5 w 515"/>
                <a:gd name="T63" fmla="*/ 69 h 241"/>
                <a:gd name="T64" fmla="*/ 5 w 515"/>
                <a:gd name="T65" fmla="*/ 64 h 241"/>
                <a:gd name="T66" fmla="*/ 4 w 515"/>
                <a:gd name="T67" fmla="*/ 59 h 241"/>
                <a:gd name="T68" fmla="*/ 332 w 515"/>
                <a:gd name="T69" fmla="*/ 192 h 241"/>
                <a:gd name="T70" fmla="*/ 350 w 515"/>
                <a:gd name="T71" fmla="*/ 188 h 241"/>
                <a:gd name="T72" fmla="*/ 367 w 515"/>
                <a:gd name="T73" fmla="*/ 184 h 241"/>
                <a:gd name="T74" fmla="*/ 385 w 515"/>
                <a:gd name="T75" fmla="*/ 181 h 241"/>
                <a:gd name="T76" fmla="*/ 403 w 515"/>
                <a:gd name="T77" fmla="*/ 177 h 241"/>
                <a:gd name="T78" fmla="*/ 419 w 515"/>
                <a:gd name="T79" fmla="*/ 173 h 241"/>
                <a:gd name="T80" fmla="*/ 436 w 515"/>
                <a:gd name="T81" fmla="*/ 168 h 241"/>
                <a:gd name="T82" fmla="*/ 453 w 515"/>
                <a:gd name="T83" fmla="*/ 163 h 241"/>
                <a:gd name="T84" fmla="*/ 468 w 515"/>
                <a:gd name="T85" fmla="*/ 157 h 241"/>
                <a:gd name="T86" fmla="*/ 467 w 515"/>
                <a:gd name="T87" fmla="*/ 134 h 241"/>
                <a:gd name="T88" fmla="*/ 463 w 515"/>
                <a:gd name="T89" fmla="*/ 109 h 241"/>
                <a:gd name="T90" fmla="*/ 457 w 515"/>
                <a:gd name="T91" fmla="*/ 83 h 241"/>
                <a:gd name="T92" fmla="*/ 450 w 515"/>
                <a:gd name="T93" fmla="*/ 58 h 241"/>
                <a:gd name="T94" fmla="*/ 442 w 515"/>
                <a:gd name="T95" fmla="*/ 35 h 241"/>
                <a:gd name="T96" fmla="*/ 436 w 515"/>
                <a:gd name="T97" fmla="*/ 16 h 241"/>
                <a:gd name="T98" fmla="*/ 432 w 515"/>
                <a:gd name="T99" fmla="*/ 4 h 241"/>
                <a:gd name="T100" fmla="*/ 429 w 515"/>
                <a:gd name="T101" fmla="*/ 0 h 241"/>
                <a:gd name="T102" fmla="*/ 438 w 515"/>
                <a:gd name="T103" fmla="*/ 1 h 241"/>
                <a:gd name="T104" fmla="*/ 443 w 515"/>
                <a:gd name="T105" fmla="*/ 4 h 241"/>
                <a:gd name="T106" fmla="*/ 449 w 515"/>
                <a:gd name="T107" fmla="*/ 9 h 241"/>
                <a:gd name="T108" fmla="*/ 454 w 515"/>
                <a:gd name="T109" fmla="*/ 15 h 241"/>
                <a:gd name="T110" fmla="*/ 457 w 515"/>
                <a:gd name="T111" fmla="*/ 21 h 241"/>
                <a:gd name="T112" fmla="*/ 461 w 515"/>
                <a:gd name="T113" fmla="*/ 28 h 241"/>
                <a:gd name="T114" fmla="*/ 464 w 515"/>
                <a:gd name="T115" fmla="*/ 35 h 241"/>
                <a:gd name="T116" fmla="*/ 468 w 515"/>
                <a:gd name="T117" fmla="*/ 4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5" h="241">
                  <a:moveTo>
                    <a:pt x="468" y="40"/>
                  </a:moveTo>
                  <a:lnTo>
                    <a:pt x="477" y="64"/>
                  </a:lnTo>
                  <a:lnTo>
                    <a:pt x="487" y="87"/>
                  </a:lnTo>
                  <a:lnTo>
                    <a:pt x="494" y="111"/>
                  </a:lnTo>
                  <a:lnTo>
                    <a:pt x="501" y="136"/>
                  </a:lnTo>
                  <a:lnTo>
                    <a:pt x="505" y="160"/>
                  </a:lnTo>
                  <a:lnTo>
                    <a:pt x="510" y="184"/>
                  </a:lnTo>
                  <a:lnTo>
                    <a:pt x="512" y="210"/>
                  </a:lnTo>
                  <a:lnTo>
                    <a:pt x="515" y="234"/>
                  </a:lnTo>
                  <a:lnTo>
                    <a:pt x="508" y="239"/>
                  </a:lnTo>
                  <a:lnTo>
                    <a:pt x="501" y="241"/>
                  </a:lnTo>
                  <a:lnTo>
                    <a:pt x="495" y="241"/>
                  </a:lnTo>
                  <a:lnTo>
                    <a:pt x="489" y="240"/>
                  </a:lnTo>
                  <a:lnTo>
                    <a:pt x="484" y="237"/>
                  </a:lnTo>
                  <a:lnTo>
                    <a:pt x="480" y="232"/>
                  </a:lnTo>
                  <a:lnTo>
                    <a:pt x="476" y="226"/>
                  </a:lnTo>
                  <a:lnTo>
                    <a:pt x="474" y="219"/>
                  </a:lnTo>
                  <a:lnTo>
                    <a:pt x="470" y="212"/>
                  </a:lnTo>
                  <a:lnTo>
                    <a:pt x="469" y="205"/>
                  </a:lnTo>
                  <a:lnTo>
                    <a:pt x="468" y="198"/>
                  </a:lnTo>
                  <a:lnTo>
                    <a:pt x="468" y="190"/>
                  </a:lnTo>
                  <a:lnTo>
                    <a:pt x="453" y="191"/>
                  </a:lnTo>
                  <a:lnTo>
                    <a:pt x="438" y="194"/>
                  </a:lnTo>
                  <a:lnTo>
                    <a:pt x="421" y="197"/>
                  </a:lnTo>
                  <a:lnTo>
                    <a:pt x="405" y="201"/>
                  </a:lnTo>
                  <a:lnTo>
                    <a:pt x="387" y="204"/>
                  </a:lnTo>
                  <a:lnTo>
                    <a:pt x="369" y="209"/>
                  </a:lnTo>
                  <a:lnTo>
                    <a:pt x="350" y="213"/>
                  </a:lnTo>
                  <a:lnTo>
                    <a:pt x="329" y="217"/>
                  </a:lnTo>
                  <a:lnTo>
                    <a:pt x="0" y="81"/>
                  </a:lnTo>
                  <a:lnTo>
                    <a:pt x="4" y="76"/>
                  </a:lnTo>
                  <a:lnTo>
                    <a:pt x="5" y="69"/>
                  </a:lnTo>
                  <a:lnTo>
                    <a:pt x="5" y="64"/>
                  </a:lnTo>
                  <a:lnTo>
                    <a:pt x="4" y="59"/>
                  </a:lnTo>
                  <a:lnTo>
                    <a:pt x="332" y="192"/>
                  </a:lnTo>
                  <a:lnTo>
                    <a:pt x="350" y="188"/>
                  </a:lnTo>
                  <a:lnTo>
                    <a:pt x="367" y="184"/>
                  </a:lnTo>
                  <a:lnTo>
                    <a:pt x="385" y="181"/>
                  </a:lnTo>
                  <a:lnTo>
                    <a:pt x="403" y="177"/>
                  </a:lnTo>
                  <a:lnTo>
                    <a:pt x="419" y="173"/>
                  </a:lnTo>
                  <a:lnTo>
                    <a:pt x="436" y="168"/>
                  </a:lnTo>
                  <a:lnTo>
                    <a:pt x="453" y="163"/>
                  </a:lnTo>
                  <a:lnTo>
                    <a:pt x="468" y="157"/>
                  </a:lnTo>
                  <a:lnTo>
                    <a:pt x="467" y="134"/>
                  </a:lnTo>
                  <a:lnTo>
                    <a:pt x="463" y="109"/>
                  </a:lnTo>
                  <a:lnTo>
                    <a:pt x="457" y="83"/>
                  </a:lnTo>
                  <a:lnTo>
                    <a:pt x="450" y="58"/>
                  </a:lnTo>
                  <a:lnTo>
                    <a:pt x="442" y="35"/>
                  </a:lnTo>
                  <a:lnTo>
                    <a:pt x="436" y="16"/>
                  </a:lnTo>
                  <a:lnTo>
                    <a:pt x="432" y="4"/>
                  </a:lnTo>
                  <a:lnTo>
                    <a:pt x="429" y="0"/>
                  </a:lnTo>
                  <a:lnTo>
                    <a:pt x="438" y="1"/>
                  </a:lnTo>
                  <a:lnTo>
                    <a:pt x="443" y="4"/>
                  </a:lnTo>
                  <a:lnTo>
                    <a:pt x="449" y="9"/>
                  </a:lnTo>
                  <a:lnTo>
                    <a:pt x="454" y="15"/>
                  </a:lnTo>
                  <a:lnTo>
                    <a:pt x="457" y="21"/>
                  </a:lnTo>
                  <a:lnTo>
                    <a:pt x="461" y="28"/>
                  </a:lnTo>
                  <a:lnTo>
                    <a:pt x="464" y="35"/>
                  </a:lnTo>
                  <a:lnTo>
                    <a:pt x="468"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46" name="Freeform 46"/>
            <p:cNvSpPr>
              <a:spLocks/>
            </p:cNvSpPr>
            <p:nvPr/>
          </p:nvSpPr>
          <p:spPr bwMode="auto">
            <a:xfrm>
              <a:off x="15" y="1392"/>
              <a:ext cx="1765" cy="846"/>
            </a:xfrm>
            <a:custGeom>
              <a:avLst/>
              <a:gdLst>
                <a:gd name="T0" fmla="*/ 1501 w 1765"/>
                <a:gd name="T1" fmla="*/ 37 h 846"/>
                <a:gd name="T2" fmla="*/ 1383 w 1765"/>
                <a:gd name="T3" fmla="*/ 384 h 846"/>
                <a:gd name="T4" fmla="*/ 1389 w 1765"/>
                <a:gd name="T5" fmla="*/ 452 h 846"/>
                <a:gd name="T6" fmla="*/ 1405 w 1765"/>
                <a:gd name="T7" fmla="*/ 537 h 846"/>
                <a:gd name="T8" fmla="*/ 1370 w 1765"/>
                <a:gd name="T9" fmla="*/ 547 h 846"/>
                <a:gd name="T10" fmla="*/ 1373 w 1765"/>
                <a:gd name="T11" fmla="*/ 497 h 846"/>
                <a:gd name="T12" fmla="*/ 1340 w 1765"/>
                <a:gd name="T13" fmla="*/ 481 h 846"/>
                <a:gd name="T14" fmla="*/ 1292 w 1765"/>
                <a:gd name="T15" fmla="*/ 552 h 846"/>
                <a:gd name="T16" fmla="*/ 1321 w 1765"/>
                <a:gd name="T17" fmla="*/ 646 h 846"/>
                <a:gd name="T18" fmla="*/ 1428 w 1765"/>
                <a:gd name="T19" fmla="*/ 741 h 846"/>
                <a:gd name="T20" fmla="*/ 1552 w 1765"/>
                <a:gd name="T21" fmla="*/ 802 h 846"/>
                <a:gd name="T22" fmla="*/ 1668 w 1765"/>
                <a:gd name="T23" fmla="*/ 821 h 846"/>
                <a:gd name="T24" fmla="*/ 1750 w 1765"/>
                <a:gd name="T25" fmla="*/ 817 h 846"/>
                <a:gd name="T26" fmla="*/ 1749 w 1765"/>
                <a:gd name="T27" fmla="*/ 829 h 846"/>
                <a:gd name="T28" fmla="*/ 1680 w 1765"/>
                <a:gd name="T29" fmla="*/ 843 h 846"/>
                <a:gd name="T30" fmla="*/ 1478 w 1765"/>
                <a:gd name="T31" fmla="*/ 822 h 846"/>
                <a:gd name="T32" fmla="*/ 1334 w 1765"/>
                <a:gd name="T33" fmla="*/ 738 h 846"/>
                <a:gd name="T34" fmla="*/ 1238 w 1765"/>
                <a:gd name="T35" fmla="*/ 611 h 846"/>
                <a:gd name="T36" fmla="*/ 1202 w 1765"/>
                <a:gd name="T37" fmla="*/ 610 h 846"/>
                <a:gd name="T38" fmla="*/ 1134 w 1765"/>
                <a:gd name="T39" fmla="*/ 632 h 846"/>
                <a:gd name="T40" fmla="*/ 1054 w 1765"/>
                <a:gd name="T41" fmla="*/ 706 h 846"/>
                <a:gd name="T42" fmla="*/ 1072 w 1765"/>
                <a:gd name="T43" fmla="*/ 620 h 846"/>
                <a:gd name="T44" fmla="*/ 963 w 1765"/>
                <a:gd name="T45" fmla="*/ 551 h 846"/>
                <a:gd name="T46" fmla="*/ 861 w 1765"/>
                <a:gd name="T47" fmla="*/ 504 h 846"/>
                <a:gd name="T48" fmla="*/ 762 w 1765"/>
                <a:gd name="T49" fmla="*/ 544 h 846"/>
                <a:gd name="T50" fmla="*/ 673 w 1765"/>
                <a:gd name="T51" fmla="*/ 608 h 846"/>
                <a:gd name="T52" fmla="*/ 604 w 1765"/>
                <a:gd name="T53" fmla="*/ 688 h 846"/>
                <a:gd name="T54" fmla="*/ 571 w 1765"/>
                <a:gd name="T55" fmla="*/ 756 h 846"/>
                <a:gd name="T56" fmla="*/ 547 w 1765"/>
                <a:gd name="T57" fmla="*/ 760 h 846"/>
                <a:gd name="T58" fmla="*/ 578 w 1765"/>
                <a:gd name="T59" fmla="*/ 625 h 846"/>
                <a:gd name="T60" fmla="*/ 688 w 1765"/>
                <a:gd name="T61" fmla="*/ 529 h 846"/>
                <a:gd name="T62" fmla="*/ 751 w 1765"/>
                <a:gd name="T63" fmla="*/ 502 h 846"/>
                <a:gd name="T64" fmla="*/ 817 w 1765"/>
                <a:gd name="T65" fmla="*/ 481 h 846"/>
                <a:gd name="T66" fmla="*/ 883 w 1765"/>
                <a:gd name="T67" fmla="*/ 464 h 846"/>
                <a:gd name="T68" fmla="*/ 849 w 1765"/>
                <a:gd name="T69" fmla="*/ 396 h 846"/>
                <a:gd name="T70" fmla="*/ 580 w 1765"/>
                <a:gd name="T71" fmla="*/ 429 h 846"/>
                <a:gd name="T72" fmla="*/ 397 w 1765"/>
                <a:gd name="T73" fmla="*/ 364 h 846"/>
                <a:gd name="T74" fmla="*/ 135 w 1765"/>
                <a:gd name="T75" fmla="*/ 275 h 846"/>
                <a:gd name="T76" fmla="*/ 0 w 1765"/>
                <a:gd name="T77" fmla="*/ 229 h 846"/>
                <a:gd name="T78" fmla="*/ 817 w 1765"/>
                <a:gd name="T79" fmla="*/ 290 h 846"/>
                <a:gd name="T80" fmla="*/ 560 w 1765"/>
                <a:gd name="T81" fmla="*/ 338 h 846"/>
                <a:gd name="T82" fmla="*/ 347 w 1765"/>
                <a:gd name="T83" fmla="*/ 279 h 846"/>
                <a:gd name="T84" fmla="*/ 98 w 1765"/>
                <a:gd name="T85" fmla="*/ 202 h 846"/>
                <a:gd name="T86" fmla="*/ 7 w 1765"/>
                <a:gd name="T87" fmla="*/ 172 h 846"/>
                <a:gd name="T88" fmla="*/ 577 w 1765"/>
                <a:gd name="T89" fmla="*/ 316 h 846"/>
                <a:gd name="T90" fmla="*/ 846 w 1765"/>
                <a:gd name="T91" fmla="*/ 213 h 846"/>
                <a:gd name="T92" fmla="*/ 904 w 1765"/>
                <a:gd name="T93" fmla="*/ 193 h 846"/>
                <a:gd name="T94" fmla="*/ 880 w 1765"/>
                <a:gd name="T95" fmla="*/ 225 h 846"/>
                <a:gd name="T96" fmla="*/ 854 w 1765"/>
                <a:gd name="T97" fmla="*/ 285 h 846"/>
                <a:gd name="T98" fmla="*/ 898 w 1765"/>
                <a:gd name="T99" fmla="*/ 379 h 846"/>
                <a:gd name="T100" fmla="*/ 980 w 1765"/>
                <a:gd name="T101" fmla="*/ 494 h 846"/>
                <a:gd name="T102" fmla="*/ 1070 w 1765"/>
                <a:gd name="T103" fmla="*/ 567 h 846"/>
                <a:gd name="T104" fmla="*/ 1147 w 1765"/>
                <a:gd name="T105" fmla="*/ 579 h 846"/>
                <a:gd name="T106" fmla="*/ 1246 w 1765"/>
                <a:gd name="T107" fmla="*/ 517 h 846"/>
                <a:gd name="T108" fmla="*/ 1443 w 1765"/>
                <a:gd name="T109" fmla="*/ 33 h 846"/>
                <a:gd name="T110" fmla="*/ 1484 w 1765"/>
                <a:gd name="T111" fmla="*/ 1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5" h="846">
                  <a:moveTo>
                    <a:pt x="1515" y="5"/>
                  </a:moveTo>
                  <a:lnTo>
                    <a:pt x="1515" y="11"/>
                  </a:lnTo>
                  <a:lnTo>
                    <a:pt x="1513" y="18"/>
                  </a:lnTo>
                  <a:lnTo>
                    <a:pt x="1507" y="27"/>
                  </a:lnTo>
                  <a:lnTo>
                    <a:pt x="1501" y="37"/>
                  </a:lnTo>
                  <a:lnTo>
                    <a:pt x="1494" y="45"/>
                  </a:lnTo>
                  <a:lnTo>
                    <a:pt x="1488" y="52"/>
                  </a:lnTo>
                  <a:lnTo>
                    <a:pt x="1484" y="56"/>
                  </a:lnTo>
                  <a:lnTo>
                    <a:pt x="1482" y="59"/>
                  </a:lnTo>
                  <a:lnTo>
                    <a:pt x="1383" y="384"/>
                  </a:lnTo>
                  <a:lnTo>
                    <a:pt x="1376" y="398"/>
                  </a:lnTo>
                  <a:lnTo>
                    <a:pt x="1375" y="412"/>
                  </a:lnTo>
                  <a:lnTo>
                    <a:pt x="1377" y="424"/>
                  </a:lnTo>
                  <a:lnTo>
                    <a:pt x="1382" y="438"/>
                  </a:lnTo>
                  <a:lnTo>
                    <a:pt x="1389" y="452"/>
                  </a:lnTo>
                  <a:lnTo>
                    <a:pt x="1395" y="466"/>
                  </a:lnTo>
                  <a:lnTo>
                    <a:pt x="1401" y="480"/>
                  </a:lnTo>
                  <a:lnTo>
                    <a:pt x="1404" y="495"/>
                  </a:lnTo>
                  <a:lnTo>
                    <a:pt x="1406" y="516"/>
                  </a:lnTo>
                  <a:lnTo>
                    <a:pt x="1405" y="537"/>
                  </a:lnTo>
                  <a:lnTo>
                    <a:pt x="1397" y="555"/>
                  </a:lnTo>
                  <a:lnTo>
                    <a:pt x="1381" y="567"/>
                  </a:lnTo>
                  <a:lnTo>
                    <a:pt x="1373" y="565"/>
                  </a:lnTo>
                  <a:lnTo>
                    <a:pt x="1370" y="555"/>
                  </a:lnTo>
                  <a:lnTo>
                    <a:pt x="1370" y="547"/>
                  </a:lnTo>
                  <a:lnTo>
                    <a:pt x="1370" y="543"/>
                  </a:lnTo>
                  <a:lnTo>
                    <a:pt x="1377" y="532"/>
                  </a:lnTo>
                  <a:lnTo>
                    <a:pt x="1378" y="521"/>
                  </a:lnTo>
                  <a:lnTo>
                    <a:pt x="1377" y="509"/>
                  </a:lnTo>
                  <a:lnTo>
                    <a:pt x="1373" y="497"/>
                  </a:lnTo>
                  <a:lnTo>
                    <a:pt x="1368" y="488"/>
                  </a:lnTo>
                  <a:lnTo>
                    <a:pt x="1362" y="479"/>
                  </a:lnTo>
                  <a:lnTo>
                    <a:pt x="1355" y="472"/>
                  </a:lnTo>
                  <a:lnTo>
                    <a:pt x="1347" y="466"/>
                  </a:lnTo>
                  <a:lnTo>
                    <a:pt x="1340" y="481"/>
                  </a:lnTo>
                  <a:lnTo>
                    <a:pt x="1332" y="496"/>
                  </a:lnTo>
                  <a:lnTo>
                    <a:pt x="1322" y="510"/>
                  </a:lnTo>
                  <a:lnTo>
                    <a:pt x="1313" y="524"/>
                  </a:lnTo>
                  <a:lnTo>
                    <a:pt x="1304" y="538"/>
                  </a:lnTo>
                  <a:lnTo>
                    <a:pt x="1292" y="552"/>
                  </a:lnTo>
                  <a:lnTo>
                    <a:pt x="1282" y="565"/>
                  </a:lnTo>
                  <a:lnTo>
                    <a:pt x="1269" y="576"/>
                  </a:lnTo>
                  <a:lnTo>
                    <a:pt x="1285" y="601"/>
                  </a:lnTo>
                  <a:lnTo>
                    <a:pt x="1303" y="624"/>
                  </a:lnTo>
                  <a:lnTo>
                    <a:pt x="1321" y="646"/>
                  </a:lnTo>
                  <a:lnTo>
                    <a:pt x="1341" y="667"/>
                  </a:lnTo>
                  <a:lnTo>
                    <a:pt x="1361" y="687"/>
                  </a:lnTo>
                  <a:lnTo>
                    <a:pt x="1382" y="706"/>
                  </a:lnTo>
                  <a:lnTo>
                    <a:pt x="1404" y="724"/>
                  </a:lnTo>
                  <a:lnTo>
                    <a:pt x="1428" y="741"/>
                  </a:lnTo>
                  <a:lnTo>
                    <a:pt x="1451" y="756"/>
                  </a:lnTo>
                  <a:lnTo>
                    <a:pt x="1475" y="770"/>
                  </a:lnTo>
                  <a:lnTo>
                    <a:pt x="1501" y="782"/>
                  </a:lnTo>
                  <a:lnTo>
                    <a:pt x="1527" y="793"/>
                  </a:lnTo>
                  <a:lnTo>
                    <a:pt x="1552" y="802"/>
                  </a:lnTo>
                  <a:lnTo>
                    <a:pt x="1579" y="810"/>
                  </a:lnTo>
                  <a:lnTo>
                    <a:pt x="1607" y="815"/>
                  </a:lnTo>
                  <a:lnTo>
                    <a:pt x="1635" y="819"/>
                  </a:lnTo>
                  <a:lnTo>
                    <a:pt x="1652" y="820"/>
                  </a:lnTo>
                  <a:lnTo>
                    <a:pt x="1668" y="821"/>
                  </a:lnTo>
                  <a:lnTo>
                    <a:pt x="1684" y="821"/>
                  </a:lnTo>
                  <a:lnTo>
                    <a:pt x="1701" y="820"/>
                  </a:lnTo>
                  <a:lnTo>
                    <a:pt x="1717" y="819"/>
                  </a:lnTo>
                  <a:lnTo>
                    <a:pt x="1734" y="818"/>
                  </a:lnTo>
                  <a:lnTo>
                    <a:pt x="1750" y="817"/>
                  </a:lnTo>
                  <a:lnTo>
                    <a:pt x="1765" y="817"/>
                  </a:lnTo>
                  <a:lnTo>
                    <a:pt x="1763" y="821"/>
                  </a:lnTo>
                  <a:lnTo>
                    <a:pt x="1759" y="825"/>
                  </a:lnTo>
                  <a:lnTo>
                    <a:pt x="1755" y="827"/>
                  </a:lnTo>
                  <a:lnTo>
                    <a:pt x="1749" y="829"/>
                  </a:lnTo>
                  <a:lnTo>
                    <a:pt x="1743" y="831"/>
                  </a:lnTo>
                  <a:lnTo>
                    <a:pt x="1738" y="833"/>
                  </a:lnTo>
                  <a:lnTo>
                    <a:pt x="1732" y="835"/>
                  </a:lnTo>
                  <a:lnTo>
                    <a:pt x="1728" y="838"/>
                  </a:lnTo>
                  <a:lnTo>
                    <a:pt x="1680" y="843"/>
                  </a:lnTo>
                  <a:lnTo>
                    <a:pt x="1634" y="846"/>
                  </a:lnTo>
                  <a:lnTo>
                    <a:pt x="1591" y="844"/>
                  </a:lnTo>
                  <a:lnTo>
                    <a:pt x="1550" y="840"/>
                  </a:lnTo>
                  <a:lnTo>
                    <a:pt x="1513" y="833"/>
                  </a:lnTo>
                  <a:lnTo>
                    <a:pt x="1478" y="822"/>
                  </a:lnTo>
                  <a:lnTo>
                    <a:pt x="1445" y="811"/>
                  </a:lnTo>
                  <a:lnTo>
                    <a:pt x="1413" y="796"/>
                  </a:lnTo>
                  <a:lnTo>
                    <a:pt x="1385" y="778"/>
                  </a:lnTo>
                  <a:lnTo>
                    <a:pt x="1359" y="759"/>
                  </a:lnTo>
                  <a:lnTo>
                    <a:pt x="1334" y="738"/>
                  </a:lnTo>
                  <a:lnTo>
                    <a:pt x="1312" y="714"/>
                  </a:lnTo>
                  <a:lnTo>
                    <a:pt x="1291" y="691"/>
                  </a:lnTo>
                  <a:lnTo>
                    <a:pt x="1272" y="666"/>
                  </a:lnTo>
                  <a:lnTo>
                    <a:pt x="1255" y="639"/>
                  </a:lnTo>
                  <a:lnTo>
                    <a:pt x="1238" y="611"/>
                  </a:lnTo>
                  <a:lnTo>
                    <a:pt x="1232" y="605"/>
                  </a:lnTo>
                  <a:lnTo>
                    <a:pt x="1227" y="603"/>
                  </a:lnTo>
                  <a:lnTo>
                    <a:pt x="1218" y="603"/>
                  </a:lnTo>
                  <a:lnTo>
                    <a:pt x="1210" y="607"/>
                  </a:lnTo>
                  <a:lnTo>
                    <a:pt x="1202" y="610"/>
                  </a:lnTo>
                  <a:lnTo>
                    <a:pt x="1193" y="615"/>
                  </a:lnTo>
                  <a:lnTo>
                    <a:pt x="1185" y="618"/>
                  </a:lnTo>
                  <a:lnTo>
                    <a:pt x="1176" y="620"/>
                  </a:lnTo>
                  <a:lnTo>
                    <a:pt x="1154" y="624"/>
                  </a:lnTo>
                  <a:lnTo>
                    <a:pt x="1134" y="632"/>
                  </a:lnTo>
                  <a:lnTo>
                    <a:pt x="1114" y="643"/>
                  </a:lnTo>
                  <a:lnTo>
                    <a:pt x="1097" y="656"/>
                  </a:lnTo>
                  <a:lnTo>
                    <a:pt x="1081" y="672"/>
                  </a:lnTo>
                  <a:lnTo>
                    <a:pt x="1067" y="689"/>
                  </a:lnTo>
                  <a:lnTo>
                    <a:pt x="1054" y="706"/>
                  </a:lnTo>
                  <a:lnTo>
                    <a:pt x="1043" y="724"/>
                  </a:lnTo>
                  <a:lnTo>
                    <a:pt x="1043" y="714"/>
                  </a:lnTo>
                  <a:lnTo>
                    <a:pt x="1048" y="684"/>
                  </a:lnTo>
                  <a:lnTo>
                    <a:pt x="1057" y="649"/>
                  </a:lnTo>
                  <a:lnTo>
                    <a:pt x="1072" y="620"/>
                  </a:lnTo>
                  <a:lnTo>
                    <a:pt x="1049" y="611"/>
                  </a:lnTo>
                  <a:lnTo>
                    <a:pt x="1027" y="598"/>
                  </a:lnTo>
                  <a:lnTo>
                    <a:pt x="1005" y="584"/>
                  </a:lnTo>
                  <a:lnTo>
                    <a:pt x="984" y="568"/>
                  </a:lnTo>
                  <a:lnTo>
                    <a:pt x="963" y="551"/>
                  </a:lnTo>
                  <a:lnTo>
                    <a:pt x="942" y="532"/>
                  </a:lnTo>
                  <a:lnTo>
                    <a:pt x="923" y="514"/>
                  </a:lnTo>
                  <a:lnTo>
                    <a:pt x="904" y="495"/>
                  </a:lnTo>
                  <a:lnTo>
                    <a:pt x="883" y="499"/>
                  </a:lnTo>
                  <a:lnTo>
                    <a:pt x="861" y="504"/>
                  </a:lnTo>
                  <a:lnTo>
                    <a:pt x="841" y="510"/>
                  </a:lnTo>
                  <a:lnTo>
                    <a:pt x="820" y="517"/>
                  </a:lnTo>
                  <a:lnTo>
                    <a:pt x="800" y="525"/>
                  </a:lnTo>
                  <a:lnTo>
                    <a:pt x="780" y="533"/>
                  </a:lnTo>
                  <a:lnTo>
                    <a:pt x="762" y="544"/>
                  </a:lnTo>
                  <a:lnTo>
                    <a:pt x="743" y="555"/>
                  </a:lnTo>
                  <a:lnTo>
                    <a:pt x="724" y="567"/>
                  </a:lnTo>
                  <a:lnTo>
                    <a:pt x="707" y="580"/>
                  </a:lnTo>
                  <a:lnTo>
                    <a:pt x="689" y="594"/>
                  </a:lnTo>
                  <a:lnTo>
                    <a:pt x="673" y="608"/>
                  </a:lnTo>
                  <a:lnTo>
                    <a:pt x="657" y="624"/>
                  </a:lnTo>
                  <a:lnTo>
                    <a:pt x="641" y="640"/>
                  </a:lnTo>
                  <a:lnTo>
                    <a:pt x="626" y="658"/>
                  </a:lnTo>
                  <a:lnTo>
                    <a:pt x="612" y="675"/>
                  </a:lnTo>
                  <a:lnTo>
                    <a:pt x="604" y="688"/>
                  </a:lnTo>
                  <a:lnTo>
                    <a:pt x="596" y="702"/>
                  </a:lnTo>
                  <a:lnTo>
                    <a:pt x="589" y="716"/>
                  </a:lnTo>
                  <a:lnTo>
                    <a:pt x="583" y="728"/>
                  </a:lnTo>
                  <a:lnTo>
                    <a:pt x="577" y="742"/>
                  </a:lnTo>
                  <a:lnTo>
                    <a:pt x="571" y="756"/>
                  </a:lnTo>
                  <a:lnTo>
                    <a:pt x="567" y="771"/>
                  </a:lnTo>
                  <a:lnTo>
                    <a:pt x="562" y="785"/>
                  </a:lnTo>
                  <a:lnTo>
                    <a:pt x="554" y="779"/>
                  </a:lnTo>
                  <a:lnTo>
                    <a:pt x="549" y="770"/>
                  </a:lnTo>
                  <a:lnTo>
                    <a:pt x="547" y="760"/>
                  </a:lnTo>
                  <a:lnTo>
                    <a:pt x="543" y="749"/>
                  </a:lnTo>
                  <a:lnTo>
                    <a:pt x="543" y="714"/>
                  </a:lnTo>
                  <a:lnTo>
                    <a:pt x="549" y="683"/>
                  </a:lnTo>
                  <a:lnTo>
                    <a:pt x="561" y="653"/>
                  </a:lnTo>
                  <a:lnTo>
                    <a:pt x="578" y="625"/>
                  </a:lnTo>
                  <a:lnTo>
                    <a:pt x="598" y="600"/>
                  </a:lnTo>
                  <a:lnTo>
                    <a:pt x="623" y="576"/>
                  </a:lnTo>
                  <a:lnTo>
                    <a:pt x="648" y="555"/>
                  </a:lnTo>
                  <a:lnTo>
                    <a:pt x="676" y="536"/>
                  </a:lnTo>
                  <a:lnTo>
                    <a:pt x="688" y="529"/>
                  </a:lnTo>
                  <a:lnTo>
                    <a:pt x="701" y="523"/>
                  </a:lnTo>
                  <a:lnTo>
                    <a:pt x="713" y="517"/>
                  </a:lnTo>
                  <a:lnTo>
                    <a:pt x="726" y="511"/>
                  </a:lnTo>
                  <a:lnTo>
                    <a:pt x="738" y="507"/>
                  </a:lnTo>
                  <a:lnTo>
                    <a:pt x="751" y="502"/>
                  </a:lnTo>
                  <a:lnTo>
                    <a:pt x="764" y="497"/>
                  </a:lnTo>
                  <a:lnTo>
                    <a:pt x="777" y="493"/>
                  </a:lnTo>
                  <a:lnTo>
                    <a:pt x="790" y="489"/>
                  </a:lnTo>
                  <a:lnTo>
                    <a:pt x="803" y="486"/>
                  </a:lnTo>
                  <a:lnTo>
                    <a:pt x="817" y="481"/>
                  </a:lnTo>
                  <a:lnTo>
                    <a:pt x="829" y="478"/>
                  </a:lnTo>
                  <a:lnTo>
                    <a:pt x="843" y="474"/>
                  </a:lnTo>
                  <a:lnTo>
                    <a:pt x="856" y="471"/>
                  </a:lnTo>
                  <a:lnTo>
                    <a:pt x="870" y="467"/>
                  </a:lnTo>
                  <a:lnTo>
                    <a:pt x="883" y="464"/>
                  </a:lnTo>
                  <a:lnTo>
                    <a:pt x="877" y="451"/>
                  </a:lnTo>
                  <a:lnTo>
                    <a:pt x="870" y="437"/>
                  </a:lnTo>
                  <a:lnTo>
                    <a:pt x="863" y="423"/>
                  </a:lnTo>
                  <a:lnTo>
                    <a:pt x="856" y="410"/>
                  </a:lnTo>
                  <a:lnTo>
                    <a:pt x="849" y="396"/>
                  </a:lnTo>
                  <a:lnTo>
                    <a:pt x="843" y="383"/>
                  </a:lnTo>
                  <a:lnTo>
                    <a:pt x="836" y="367"/>
                  </a:lnTo>
                  <a:lnTo>
                    <a:pt x="832" y="354"/>
                  </a:lnTo>
                  <a:lnTo>
                    <a:pt x="588" y="432"/>
                  </a:lnTo>
                  <a:lnTo>
                    <a:pt x="580" y="429"/>
                  </a:lnTo>
                  <a:lnTo>
                    <a:pt x="560" y="421"/>
                  </a:lnTo>
                  <a:lnTo>
                    <a:pt x="530" y="410"/>
                  </a:lnTo>
                  <a:lnTo>
                    <a:pt x="492" y="396"/>
                  </a:lnTo>
                  <a:lnTo>
                    <a:pt x="448" y="380"/>
                  </a:lnTo>
                  <a:lnTo>
                    <a:pt x="397" y="364"/>
                  </a:lnTo>
                  <a:lnTo>
                    <a:pt x="345" y="345"/>
                  </a:lnTo>
                  <a:lnTo>
                    <a:pt x="291" y="327"/>
                  </a:lnTo>
                  <a:lnTo>
                    <a:pt x="236" y="308"/>
                  </a:lnTo>
                  <a:lnTo>
                    <a:pt x="184" y="291"/>
                  </a:lnTo>
                  <a:lnTo>
                    <a:pt x="135" y="275"/>
                  </a:lnTo>
                  <a:lnTo>
                    <a:pt x="90" y="260"/>
                  </a:lnTo>
                  <a:lnTo>
                    <a:pt x="54" y="247"/>
                  </a:lnTo>
                  <a:lnTo>
                    <a:pt x="25" y="237"/>
                  </a:lnTo>
                  <a:lnTo>
                    <a:pt x="7" y="232"/>
                  </a:lnTo>
                  <a:lnTo>
                    <a:pt x="0" y="229"/>
                  </a:lnTo>
                  <a:lnTo>
                    <a:pt x="0" y="203"/>
                  </a:lnTo>
                  <a:lnTo>
                    <a:pt x="577" y="405"/>
                  </a:lnTo>
                  <a:lnTo>
                    <a:pt x="824" y="322"/>
                  </a:lnTo>
                  <a:lnTo>
                    <a:pt x="819" y="307"/>
                  </a:lnTo>
                  <a:lnTo>
                    <a:pt x="817" y="290"/>
                  </a:lnTo>
                  <a:lnTo>
                    <a:pt x="811" y="276"/>
                  </a:lnTo>
                  <a:lnTo>
                    <a:pt x="798" y="272"/>
                  </a:lnTo>
                  <a:lnTo>
                    <a:pt x="590" y="342"/>
                  </a:lnTo>
                  <a:lnTo>
                    <a:pt x="581" y="343"/>
                  </a:lnTo>
                  <a:lnTo>
                    <a:pt x="560" y="338"/>
                  </a:lnTo>
                  <a:lnTo>
                    <a:pt x="530" y="331"/>
                  </a:lnTo>
                  <a:lnTo>
                    <a:pt x="492" y="322"/>
                  </a:lnTo>
                  <a:lnTo>
                    <a:pt x="448" y="309"/>
                  </a:lnTo>
                  <a:lnTo>
                    <a:pt x="398" y="296"/>
                  </a:lnTo>
                  <a:lnTo>
                    <a:pt x="347" y="279"/>
                  </a:lnTo>
                  <a:lnTo>
                    <a:pt x="293" y="263"/>
                  </a:lnTo>
                  <a:lnTo>
                    <a:pt x="241" y="247"/>
                  </a:lnTo>
                  <a:lnTo>
                    <a:pt x="189" y="231"/>
                  </a:lnTo>
                  <a:lnTo>
                    <a:pt x="142" y="214"/>
                  </a:lnTo>
                  <a:lnTo>
                    <a:pt x="98" y="202"/>
                  </a:lnTo>
                  <a:lnTo>
                    <a:pt x="62" y="190"/>
                  </a:lnTo>
                  <a:lnTo>
                    <a:pt x="35" y="181"/>
                  </a:lnTo>
                  <a:lnTo>
                    <a:pt x="17" y="175"/>
                  </a:lnTo>
                  <a:lnTo>
                    <a:pt x="11" y="172"/>
                  </a:lnTo>
                  <a:lnTo>
                    <a:pt x="7" y="172"/>
                  </a:lnTo>
                  <a:lnTo>
                    <a:pt x="5" y="166"/>
                  </a:lnTo>
                  <a:lnTo>
                    <a:pt x="5" y="159"/>
                  </a:lnTo>
                  <a:lnTo>
                    <a:pt x="5" y="152"/>
                  </a:lnTo>
                  <a:lnTo>
                    <a:pt x="5" y="143"/>
                  </a:lnTo>
                  <a:lnTo>
                    <a:pt x="577" y="316"/>
                  </a:lnTo>
                  <a:lnTo>
                    <a:pt x="797" y="244"/>
                  </a:lnTo>
                  <a:lnTo>
                    <a:pt x="805" y="237"/>
                  </a:lnTo>
                  <a:lnTo>
                    <a:pt x="817" y="229"/>
                  </a:lnTo>
                  <a:lnTo>
                    <a:pt x="831" y="221"/>
                  </a:lnTo>
                  <a:lnTo>
                    <a:pt x="846" y="213"/>
                  </a:lnTo>
                  <a:lnTo>
                    <a:pt x="861" y="205"/>
                  </a:lnTo>
                  <a:lnTo>
                    <a:pt x="876" y="197"/>
                  </a:lnTo>
                  <a:lnTo>
                    <a:pt x="889" y="191"/>
                  </a:lnTo>
                  <a:lnTo>
                    <a:pt x="901" y="186"/>
                  </a:lnTo>
                  <a:lnTo>
                    <a:pt x="904" y="193"/>
                  </a:lnTo>
                  <a:lnTo>
                    <a:pt x="903" y="200"/>
                  </a:lnTo>
                  <a:lnTo>
                    <a:pt x="898" y="206"/>
                  </a:lnTo>
                  <a:lnTo>
                    <a:pt x="893" y="213"/>
                  </a:lnTo>
                  <a:lnTo>
                    <a:pt x="887" y="219"/>
                  </a:lnTo>
                  <a:lnTo>
                    <a:pt x="880" y="225"/>
                  </a:lnTo>
                  <a:lnTo>
                    <a:pt x="874" y="231"/>
                  </a:lnTo>
                  <a:lnTo>
                    <a:pt x="870" y="237"/>
                  </a:lnTo>
                  <a:lnTo>
                    <a:pt x="860" y="255"/>
                  </a:lnTo>
                  <a:lnTo>
                    <a:pt x="854" y="270"/>
                  </a:lnTo>
                  <a:lnTo>
                    <a:pt x="854" y="285"/>
                  </a:lnTo>
                  <a:lnTo>
                    <a:pt x="858" y="301"/>
                  </a:lnTo>
                  <a:lnTo>
                    <a:pt x="865" y="318"/>
                  </a:lnTo>
                  <a:lnTo>
                    <a:pt x="874" y="335"/>
                  </a:lnTo>
                  <a:lnTo>
                    <a:pt x="886" y="356"/>
                  </a:lnTo>
                  <a:lnTo>
                    <a:pt x="898" y="379"/>
                  </a:lnTo>
                  <a:lnTo>
                    <a:pt x="914" y="403"/>
                  </a:lnTo>
                  <a:lnTo>
                    <a:pt x="929" y="427"/>
                  </a:lnTo>
                  <a:lnTo>
                    <a:pt x="945" y="450"/>
                  </a:lnTo>
                  <a:lnTo>
                    <a:pt x="963" y="472"/>
                  </a:lnTo>
                  <a:lnTo>
                    <a:pt x="980" y="494"/>
                  </a:lnTo>
                  <a:lnTo>
                    <a:pt x="999" y="516"/>
                  </a:lnTo>
                  <a:lnTo>
                    <a:pt x="1020" y="536"/>
                  </a:lnTo>
                  <a:lnTo>
                    <a:pt x="1041" y="555"/>
                  </a:lnTo>
                  <a:lnTo>
                    <a:pt x="1055" y="561"/>
                  </a:lnTo>
                  <a:lnTo>
                    <a:pt x="1070" y="567"/>
                  </a:lnTo>
                  <a:lnTo>
                    <a:pt x="1084" y="572"/>
                  </a:lnTo>
                  <a:lnTo>
                    <a:pt x="1099" y="576"/>
                  </a:lnTo>
                  <a:lnTo>
                    <a:pt x="1116" y="579"/>
                  </a:lnTo>
                  <a:lnTo>
                    <a:pt x="1131" y="580"/>
                  </a:lnTo>
                  <a:lnTo>
                    <a:pt x="1147" y="579"/>
                  </a:lnTo>
                  <a:lnTo>
                    <a:pt x="1164" y="576"/>
                  </a:lnTo>
                  <a:lnTo>
                    <a:pt x="1186" y="565"/>
                  </a:lnTo>
                  <a:lnTo>
                    <a:pt x="1207" y="551"/>
                  </a:lnTo>
                  <a:lnTo>
                    <a:pt x="1227" y="536"/>
                  </a:lnTo>
                  <a:lnTo>
                    <a:pt x="1246" y="517"/>
                  </a:lnTo>
                  <a:lnTo>
                    <a:pt x="1264" y="499"/>
                  </a:lnTo>
                  <a:lnTo>
                    <a:pt x="1280" y="479"/>
                  </a:lnTo>
                  <a:lnTo>
                    <a:pt x="1294" y="457"/>
                  </a:lnTo>
                  <a:lnTo>
                    <a:pt x="1306" y="435"/>
                  </a:lnTo>
                  <a:lnTo>
                    <a:pt x="1443" y="33"/>
                  </a:lnTo>
                  <a:lnTo>
                    <a:pt x="1450" y="26"/>
                  </a:lnTo>
                  <a:lnTo>
                    <a:pt x="1458" y="18"/>
                  </a:lnTo>
                  <a:lnTo>
                    <a:pt x="1466" y="11"/>
                  </a:lnTo>
                  <a:lnTo>
                    <a:pt x="1474" y="5"/>
                  </a:lnTo>
                  <a:lnTo>
                    <a:pt x="1484" y="1"/>
                  </a:lnTo>
                  <a:lnTo>
                    <a:pt x="1494" y="0"/>
                  </a:lnTo>
                  <a:lnTo>
                    <a:pt x="1505" y="1"/>
                  </a:lnTo>
                  <a:lnTo>
                    <a:pt x="151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47" name="Freeform 47"/>
            <p:cNvSpPr>
              <a:spLocks/>
            </p:cNvSpPr>
            <p:nvPr/>
          </p:nvSpPr>
          <p:spPr bwMode="auto">
            <a:xfrm>
              <a:off x="1501" y="1396"/>
              <a:ext cx="732" cy="910"/>
            </a:xfrm>
            <a:custGeom>
              <a:avLst/>
              <a:gdLst>
                <a:gd name="T0" fmla="*/ 346 w 732"/>
                <a:gd name="T1" fmla="*/ 815 h 910"/>
                <a:gd name="T2" fmla="*/ 415 w 732"/>
                <a:gd name="T3" fmla="*/ 365 h 910"/>
                <a:gd name="T4" fmla="*/ 492 w 732"/>
                <a:gd name="T5" fmla="*/ 201 h 910"/>
                <a:gd name="T6" fmla="*/ 582 w 732"/>
                <a:gd name="T7" fmla="*/ 191 h 910"/>
                <a:gd name="T8" fmla="*/ 583 w 732"/>
                <a:gd name="T9" fmla="*/ 560 h 910"/>
                <a:gd name="T10" fmla="*/ 653 w 732"/>
                <a:gd name="T11" fmla="*/ 517 h 910"/>
                <a:gd name="T12" fmla="*/ 689 w 732"/>
                <a:gd name="T13" fmla="*/ 434 h 910"/>
                <a:gd name="T14" fmla="*/ 708 w 732"/>
                <a:gd name="T15" fmla="*/ 181 h 910"/>
                <a:gd name="T16" fmla="*/ 687 w 732"/>
                <a:gd name="T17" fmla="*/ 99 h 910"/>
                <a:gd name="T18" fmla="*/ 618 w 732"/>
                <a:gd name="T19" fmla="*/ 38 h 910"/>
                <a:gd name="T20" fmla="*/ 504 w 732"/>
                <a:gd name="T21" fmla="*/ 30 h 910"/>
                <a:gd name="T22" fmla="*/ 392 w 732"/>
                <a:gd name="T23" fmla="*/ 44 h 910"/>
                <a:gd name="T24" fmla="*/ 285 w 732"/>
                <a:gd name="T25" fmla="*/ 76 h 910"/>
                <a:gd name="T26" fmla="*/ 173 w 732"/>
                <a:gd name="T27" fmla="*/ 127 h 910"/>
                <a:gd name="T28" fmla="*/ 100 w 732"/>
                <a:gd name="T29" fmla="*/ 213 h 910"/>
                <a:gd name="T30" fmla="*/ 45 w 732"/>
                <a:gd name="T31" fmla="*/ 469 h 910"/>
                <a:gd name="T32" fmla="*/ 57 w 732"/>
                <a:gd name="T33" fmla="*/ 570 h 910"/>
                <a:gd name="T34" fmla="*/ 112 w 732"/>
                <a:gd name="T35" fmla="*/ 645 h 910"/>
                <a:gd name="T36" fmla="*/ 176 w 732"/>
                <a:gd name="T37" fmla="*/ 666 h 910"/>
                <a:gd name="T38" fmla="*/ 230 w 732"/>
                <a:gd name="T39" fmla="*/ 673 h 910"/>
                <a:gd name="T40" fmla="*/ 279 w 732"/>
                <a:gd name="T41" fmla="*/ 670 h 910"/>
                <a:gd name="T42" fmla="*/ 334 w 732"/>
                <a:gd name="T43" fmla="*/ 657 h 910"/>
                <a:gd name="T44" fmla="*/ 334 w 732"/>
                <a:gd name="T45" fmla="*/ 683 h 910"/>
                <a:gd name="T46" fmla="*/ 280 w 732"/>
                <a:gd name="T47" fmla="*/ 698 h 910"/>
                <a:gd name="T48" fmla="*/ 229 w 732"/>
                <a:gd name="T49" fmla="*/ 705 h 910"/>
                <a:gd name="T50" fmla="*/ 179 w 732"/>
                <a:gd name="T51" fmla="*/ 704 h 910"/>
                <a:gd name="T52" fmla="*/ 125 w 732"/>
                <a:gd name="T53" fmla="*/ 692 h 910"/>
                <a:gd name="T54" fmla="*/ 56 w 732"/>
                <a:gd name="T55" fmla="*/ 655 h 910"/>
                <a:gd name="T56" fmla="*/ 10 w 732"/>
                <a:gd name="T57" fmla="*/ 591 h 910"/>
                <a:gd name="T58" fmla="*/ 7 w 732"/>
                <a:gd name="T59" fmla="*/ 368 h 910"/>
                <a:gd name="T60" fmla="*/ 63 w 732"/>
                <a:gd name="T61" fmla="*/ 158 h 910"/>
                <a:gd name="T62" fmla="*/ 100 w 732"/>
                <a:gd name="T63" fmla="*/ 108 h 910"/>
                <a:gd name="T64" fmla="*/ 145 w 732"/>
                <a:gd name="T65" fmla="*/ 79 h 910"/>
                <a:gd name="T66" fmla="*/ 202 w 732"/>
                <a:gd name="T67" fmla="*/ 59 h 910"/>
                <a:gd name="T68" fmla="*/ 277 w 732"/>
                <a:gd name="T69" fmla="*/ 40 h 910"/>
                <a:gd name="T70" fmla="*/ 307 w 732"/>
                <a:gd name="T71" fmla="*/ 34 h 910"/>
                <a:gd name="T72" fmla="*/ 381 w 732"/>
                <a:gd name="T73" fmla="*/ 20 h 910"/>
                <a:gd name="T74" fmla="*/ 467 w 732"/>
                <a:gd name="T75" fmla="*/ 6 h 910"/>
                <a:gd name="T76" fmla="*/ 538 w 732"/>
                <a:gd name="T77" fmla="*/ 0 h 910"/>
                <a:gd name="T78" fmla="*/ 638 w 732"/>
                <a:gd name="T79" fmla="*/ 13 h 910"/>
                <a:gd name="T80" fmla="*/ 709 w 732"/>
                <a:gd name="T81" fmla="*/ 70 h 910"/>
                <a:gd name="T82" fmla="*/ 732 w 732"/>
                <a:gd name="T83" fmla="*/ 210 h 910"/>
                <a:gd name="T84" fmla="*/ 729 w 732"/>
                <a:gd name="T85" fmla="*/ 365 h 910"/>
                <a:gd name="T86" fmla="*/ 718 w 732"/>
                <a:gd name="T87" fmla="*/ 474 h 910"/>
                <a:gd name="T88" fmla="*/ 659 w 732"/>
                <a:gd name="T89" fmla="*/ 560 h 910"/>
                <a:gd name="T90" fmla="*/ 611 w 732"/>
                <a:gd name="T91" fmla="*/ 589 h 910"/>
                <a:gd name="T92" fmla="*/ 561 w 732"/>
                <a:gd name="T93" fmla="*/ 614 h 910"/>
                <a:gd name="T94" fmla="*/ 585 w 732"/>
                <a:gd name="T95" fmla="*/ 215 h 910"/>
                <a:gd name="T96" fmla="*/ 507 w 732"/>
                <a:gd name="T97" fmla="*/ 227 h 910"/>
                <a:gd name="T98" fmla="*/ 361 w 732"/>
                <a:gd name="T99" fmla="*/ 91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2" h="910">
                  <a:moveTo>
                    <a:pt x="361" y="910"/>
                  </a:moveTo>
                  <a:lnTo>
                    <a:pt x="333" y="910"/>
                  </a:lnTo>
                  <a:lnTo>
                    <a:pt x="336" y="885"/>
                  </a:lnTo>
                  <a:lnTo>
                    <a:pt x="346" y="815"/>
                  </a:lnTo>
                  <a:lnTo>
                    <a:pt x="358" y="715"/>
                  </a:lnTo>
                  <a:lnTo>
                    <a:pt x="376" y="598"/>
                  </a:lnTo>
                  <a:lnTo>
                    <a:pt x="395" y="477"/>
                  </a:lnTo>
                  <a:lnTo>
                    <a:pt x="415" y="365"/>
                  </a:lnTo>
                  <a:lnTo>
                    <a:pt x="434" y="274"/>
                  </a:lnTo>
                  <a:lnTo>
                    <a:pt x="452" y="217"/>
                  </a:lnTo>
                  <a:lnTo>
                    <a:pt x="471" y="209"/>
                  </a:lnTo>
                  <a:lnTo>
                    <a:pt x="492" y="201"/>
                  </a:lnTo>
                  <a:lnTo>
                    <a:pt x="514" y="195"/>
                  </a:lnTo>
                  <a:lnTo>
                    <a:pt x="536" y="191"/>
                  </a:lnTo>
                  <a:lnTo>
                    <a:pt x="558" y="189"/>
                  </a:lnTo>
                  <a:lnTo>
                    <a:pt x="582" y="191"/>
                  </a:lnTo>
                  <a:lnTo>
                    <a:pt x="603" y="195"/>
                  </a:lnTo>
                  <a:lnTo>
                    <a:pt x="624" y="204"/>
                  </a:lnTo>
                  <a:lnTo>
                    <a:pt x="566" y="565"/>
                  </a:lnTo>
                  <a:lnTo>
                    <a:pt x="583" y="560"/>
                  </a:lnTo>
                  <a:lnTo>
                    <a:pt x="600" y="551"/>
                  </a:lnTo>
                  <a:lnTo>
                    <a:pt x="618" y="542"/>
                  </a:lnTo>
                  <a:lnTo>
                    <a:pt x="636" y="531"/>
                  </a:lnTo>
                  <a:lnTo>
                    <a:pt x="653" y="517"/>
                  </a:lnTo>
                  <a:lnTo>
                    <a:pt x="667" y="503"/>
                  </a:lnTo>
                  <a:lnTo>
                    <a:pt x="679" y="486"/>
                  </a:lnTo>
                  <a:lnTo>
                    <a:pt x="686" y="470"/>
                  </a:lnTo>
                  <a:lnTo>
                    <a:pt x="689" y="434"/>
                  </a:lnTo>
                  <a:lnTo>
                    <a:pt x="697" y="351"/>
                  </a:lnTo>
                  <a:lnTo>
                    <a:pt x="705" y="260"/>
                  </a:lnTo>
                  <a:lnTo>
                    <a:pt x="709" y="199"/>
                  </a:lnTo>
                  <a:lnTo>
                    <a:pt x="708" y="181"/>
                  </a:lnTo>
                  <a:lnTo>
                    <a:pt x="705" y="162"/>
                  </a:lnTo>
                  <a:lnTo>
                    <a:pt x="701" y="141"/>
                  </a:lnTo>
                  <a:lnTo>
                    <a:pt x="695" y="120"/>
                  </a:lnTo>
                  <a:lnTo>
                    <a:pt x="687" y="99"/>
                  </a:lnTo>
                  <a:lnTo>
                    <a:pt x="676" y="78"/>
                  </a:lnTo>
                  <a:lnTo>
                    <a:pt x="662" y="61"/>
                  </a:lnTo>
                  <a:lnTo>
                    <a:pt x="646" y="44"/>
                  </a:lnTo>
                  <a:lnTo>
                    <a:pt x="618" y="38"/>
                  </a:lnTo>
                  <a:lnTo>
                    <a:pt x="589" y="34"/>
                  </a:lnTo>
                  <a:lnTo>
                    <a:pt x="561" y="32"/>
                  </a:lnTo>
                  <a:lnTo>
                    <a:pt x="533" y="30"/>
                  </a:lnTo>
                  <a:lnTo>
                    <a:pt x="504" y="30"/>
                  </a:lnTo>
                  <a:lnTo>
                    <a:pt x="476" y="32"/>
                  </a:lnTo>
                  <a:lnTo>
                    <a:pt x="447" y="35"/>
                  </a:lnTo>
                  <a:lnTo>
                    <a:pt x="420" y="38"/>
                  </a:lnTo>
                  <a:lnTo>
                    <a:pt x="392" y="44"/>
                  </a:lnTo>
                  <a:lnTo>
                    <a:pt x="366" y="50"/>
                  </a:lnTo>
                  <a:lnTo>
                    <a:pt x="337" y="58"/>
                  </a:lnTo>
                  <a:lnTo>
                    <a:pt x="312" y="66"/>
                  </a:lnTo>
                  <a:lnTo>
                    <a:pt x="285" y="76"/>
                  </a:lnTo>
                  <a:lnTo>
                    <a:pt x="259" y="85"/>
                  </a:lnTo>
                  <a:lnTo>
                    <a:pt x="234" y="95"/>
                  </a:lnTo>
                  <a:lnTo>
                    <a:pt x="209" y="107"/>
                  </a:lnTo>
                  <a:lnTo>
                    <a:pt x="173" y="127"/>
                  </a:lnTo>
                  <a:lnTo>
                    <a:pt x="145" y="148"/>
                  </a:lnTo>
                  <a:lnTo>
                    <a:pt x="125" y="168"/>
                  </a:lnTo>
                  <a:lnTo>
                    <a:pt x="111" y="191"/>
                  </a:lnTo>
                  <a:lnTo>
                    <a:pt x="100" y="213"/>
                  </a:lnTo>
                  <a:lnTo>
                    <a:pt x="92" y="237"/>
                  </a:lnTo>
                  <a:lnTo>
                    <a:pt x="84" y="261"/>
                  </a:lnTo>
                  <a:lnTo>
                    <a:pt x="73" y="287"/>
                  </a:lnTo>
                  <a:lnTo>
                    <a:pt x="45" y="469"/>
                  </a:lnTo>
                  <a:lnTo>
                    <a:pt x="47" y="495"/>
                  </a:lnTo>
                  <a:lnTo>
                    <a:pt x="49" y="520"/>
                  </a:lnTo>
                  <a:lnTo>
                    <a:pt x="52" y="546"/>
                  </a:lnTo>
                  <a:lnTo>
                    <a:pt x="57" y="570"/>
                  </a:lnTo>
                  <a:lnTo>
                    <a:pt x="65" y="592"/>
                  </a:lnTo>
                  <a:lnTo>
                    <a:pt x="77" y="613"/>
                  </a:lnTo>
                  <a:lnTo>
                    <a:pt x="92" y="632"/>
                  </a:lnTo>
                  <a:lnTo>
                    <a:pt x="112" y="645"/>
                  </a:lnTo>
                  <a:lnTo>
                    <a:pt x="130" y="652"/>
                  </a:lnTo>
                  <a:lnTo>
                    <a:pt x="146" y="658"/>
                  </a:lnTo>
                  <a:lnTo>
                    <a:pt x="162" y="663"/>
                  </a:lnTo>
                  <a:lnTo>
                    <a:pt x="176" y="666"/>
                  </a:lnTo>
                  <a:lnTo>
                    <a:pt x="190" y="670"/>
                  </a:lnTo>
                  <a:lnTo>
                    <a:pt x="204" y="672"/>
                  </a:lnTo>
                  <a:lnTo>
                    <a:pt x="217" y="673"/>
                  </a:lnTo>
                  <a:lnTo>
                    <a:pt x="230" y="673"/>
                  </a:lnTo>
                  <a:lnTo>
                    <a:pt x="242" y="673"/>
                  </a:lnTo>
                  <a:lnTo>
                    <a:pt x="255" y="673"/>
                  </a:lnTo>
                  <a:lnTo>
                    <a:pt x="266" y="672"/>
                  </a:lnTo>
                  <a:lnTo>
                    <a:pt x="279" y="670"/>
                  </a:lnTo>
                  <a:lnTo>
                    <a:pt x="292" y="668"/>
                  </a:lnTo>
                  <a:lnTo>
                    <a:pt x="305" y="664"/>
                  </a:lnTo>
                  <a:lnTo>
                    <a:pt x="319" y="661"/>
                  </a:lnTo>
                  <a:lnTo>
                    <a:pt x="334" y="657"/>
                  </a:lnTo>
                  <a:lnTo>
                    <a:pt x="337" y="662"/>
                  </a:lnTo>
                  <a:lnTo>
                    <a:pt x="337" y="669"/>
                  </a:lnTo>
                  <a:lnTo>
                    <a:pt x="335" y="677"/>
                  </a:lnTo>
                  <a:lnTo>
                    <a:pt x="334" y="683"/>
                  </a:lnTo>
                  <a:lnTo>
                    <a:pt x="320" y="687"/>
                  </a:lnTo>
                  <a:lnTo>
                    <a:pt x="306" y="691"/>
                  </a:lnTo>
                  <a:lnTo>
                    <a:pt x="293" y="695"/>
                  </a:lnTo>
                  <a:lnTo>
                    <a:pt x="280" y="698"/>
                  </a:lnTo>
                  <a:lnTo>
                    <a:pt x="267" y="700"/>
                  </a:lnTo>
                  <a:lnTo>
                    <a:pt x="255" y="702"/>
                  </a:lnTo>
                  <a:lnTo>
                    <a:pt x="242" y="705"/>
                  </a:lnTo>
                  <a:lnTo>
                    <a:pt x="229" y="705"/>
                  </a:lnTo>
                  <a:lnTo>
                    <a:pt x="216" y="706"/>
                  </a:lnTo>
                  <a:lnTo>
                    <a:pt x="204" y="706"/>
                  </a:lnTo>
                  <a:lnTo>
                    <a:pt x="191" y="705"/>
                  </a:lnTo>
                  <a:lnTo>
                    <a:pt x="179" y="704"/>
                  </a:lnTo>
                  <a:lnTo>
                    <a:pt x="166" y="701"/>
                  </a:lnTo>
                  <a:lnTo>
                    <a:pt x="152" y="699"/>
                  </a:lnTo>
                  <a:lnTo>
                    <a:pt x="139" y="695"/>
                  </a:lnTo>
                  <a:lnTo>
                    <a:pt x="125" y="692"/>
                  </a:lnTo>
                  <a:lnTo>
                    <a:pt x="107" y="685"/>
                  </a:lnTo>
                  <a:lnTo>
                    <a:pt x="89" y="677"/>
                  </a:lnTo>
                  <a:lnTo>
                    <a:pt x="72" y="666"/>
                  </a:lnTo>
                  <a:lnTo>
                    <a:pt x="56" y="655"/>
                  </a:lnTo>
                  <a:lnTo>
                    <a:pt x="41" y="641"/>
                  </a:lnTo>
                  <a:lnTo>
                    <a:pt x="28" y="626"/>
                  </a:lnTo>
                  <a:lnTo>
                    <a:pt x="19" y="610"/>
                  </a:lnTo>
                  <a:lnTo>
                    <a:pt x="10" y="591"/>
                  </a:lnTo>
                  <a:lnTo>
                    <a:pt x="2" y="535"/>
                  </a:lnTo>
                  <a:lnTo>
                    <a:pt x="0" y="480"/>
                  </a:lnTo>
                  <a:lnTo>
                    <a:pt x="1" y="424"/>
                  </a:lnTo>
                  <a:lnTo>
                    <a:pt x="7" y="368"/>
                  </a:lnTo>
                  <a:lnTo>
                    <a:pt x="16" y="314"/>
                  </a:lnTo>
                  <a:lnTo>
                    <a:pt x="29" y="260"/>
                  </a:lnTo>
                  <a:lnTo>
                    <a:pt x="44" y="208"/>
                  </a:lnTo>
                  <a:lnTo>
                    <a:pt x="63" y="158"/>
                  </a:lnTo>
                  <a:lnTo>
                    <a:pt x="72" y="143"/>
                  </a:lnTo>
                  <a:lnTo>
                    <a:pt x="82" y="130"/>
                  </a:lnTo>
                  <a:lnTo>
                    <a:pt x="91" y="119"/>
                  </a:lnTo>
                  <a:lnTo>
                    <a:pt x="100" y="108"/>
                  </a:lnTo>
                  <a:lnTo>
                    <a:pt x="111" y="100"/>
                  </a:lnTo>
                  <a:lnTo>
                    <a:pt x="121" y="92"/>
                  </a:lnTo>
                  <a:lnTo>
                    <a:pt x="133" y="85"/>
                  </a:lnTo>
                  <a:lnTo>
                    <a:pt x="145" y="79"/>
                  </a:lnTo>
                  <a:lnTo>
                    <a:pt x="158" y="73"/>
                  </a:lnTo>
                  <a:lnTo>
                    <a:pt x="172" y="69"/>
                  </a:lnTo>
                  <a:lnTo>
                    <a:pt x="186" y="64"/>
                  </a:lnTo>
                  <a:lnTo>
                    <a:pt x="202" y="59"/>
                  </a:lnTo>
                  <a:lnTo>
                    <a:pt x="218" y="55"/>
                  </a:lnTo>
                  <a:lnTo>
                    <a:pt x="236" y="50"/>
                  </a:lnTo>
                  <a:lnTo>
                    <a:pt x="256" y="45"/>
                  </a:lnTo>
                  <a:lnTo>
                    <a:pt x="277" y="40"/>
                  </a:lnTo>
                  <a:lnTo>
                    <a:pt x="279" y="40"/>
                  </a:lnTo>
                  <a:lnTo>
                    <a:pt x="285" y="38"/>
                  </a:lnTo>
                  <a:lnTo>
                    <a:pt x="294" y="36"/>
                  </a:lnTo>
                  <a:lnTo>
                    <a:pt x="307" y="34"/>
                  </a:lnTo>
                  <a:lnTo>
                    <a:pt x="323" y="30"/>
                  </a:lnTo>
                  <a:lnTo>
                    <a:pt x="341" y="27"/>
                  </a:lnTo>
                  <a:lnTo>
                    <a:pt x="360" y="23"/>
                  </a:lnTo>
                  <a:lnTo>
                    <a:pt x="381" y="20"/>
                  </a:lnTo>
                  <a:lnTo>
                    <a:pt x="403" y="16"/>
                  </a:lnTo>
                  <a:lnTo>
                    <a:pt x="424" y="13"/>
                  </a:lnTo>
                  <a:lnTo>
                    <a:pt x="446" y="9"/>
                  </a:lnTo>
                  <a:lnTo>
                    <a:pt x="467" y="6"/>
                  </a:lnTo>
                  <a:lnTo>
                    <a:pt x="488" y="4"/>
                  </a:lnTo>
                  <a:lnTo>
                    <a:pt x="507" y="1"/>
                  </a:lnTo>
                  <a:lnTo>
                    <a:pt x="523" y="0"/>
                  </a:lnTo>
                  <a:lnTo>
                    <a:pt x="538" y="0"/>
                  </a:lnTo>
                  <a:lnTo>
                    <a:pt x="564" y="0"/>
                  </a:lnTo>
                  <a:lnTo>
                    <a:pt x="590" y="3"/>
                  </a:lnTo>
                  <a:lnTo>
                    <a:pt x="614" y="7"/>
                  </a:lnTo>
                  <a:lnTo>
                    <a:pt x="638" y="13"/>
                  </a:lnTo>
                  <a:lnTo>
                    <a:pt x="659" y="22"/>
                  </a:lnTo>
                  <a:lnTo>
                    <a:pt x="677" y="34"/>
                  </a:lnTo>
                  <a:lnTo>
                    <a:pt x="695" y="50"/>
                  </a:lnTo>
                  <a:lnTo>
                    <a:pt x="709" y="70"/>
                  </a:lnTo>
                  <a:lnTo>
                    <a:pt x="721" y="99"/>
                  </a:lnTo>
                  <a:lnTo>
                    <a:pt x="728" y="133"/>
                  </a:lnTo>
                  <a:lnTo>
                    <a:pt x="731" y="171"/>
                  </a:lnTo>
                  <a:lnTo>
                    <a:pt x="732" y="210"/>
                  </a:lnTo>
                  <a:lnTo>
                    <a:pt x="732" y="251"/>
                  </a:lnTo>
                  <a:lnTo>
                    <a:pt x="730" y="292"/>
                  </a:lnTo>
                  <a:lnTo>
                    <a:pt x="729" y="330"/>
                  </a:lnTo>
                  <a:lnTo>
                    <a:pt x="729" y="365"/>
                  </a:lnTo>
                  <a:lnTo>
                    <a:pt x="726" y="394"/>
                  </a:lnTo>
                  <a:lnTo>
                    <a:pt x="725" y="420"/>
                  </a:lnTo>
                  <a:lnTo>
                    <a:pt x="723" y="448"/>
                  </a:lnTo>
                  <a:lnTo>
                    <a:pt x="718" y="474"/>
                  </a:lnTo>
                  <a:lnTo>
                    <a:pt x="710" y="498"/>
                  </a:lnTo>
                  <a:lnTo>
                    <a:pt x="698" y="520"/>
                  </a:lnTo>
                  <a:lnTo>
                    <a:pt x="682" y="541"/>
                  </a:lnTo>
                  <a:lnTo>
                    <a:pt x="659" y="560"/>
                  </a:lnTo>
                  <a:lnTo>
                    <a:pt x="647" y="567"/>
                  </a:lnTo>
                  <a:lnTo>
                    <a:pt x="634" y="575"/>
                  </a:lnTo>
                  <a:lnTo>
                    <a:pt x="622" y="582"/>
                  </a:lnTo>
                  <a:lnTo>
                    <a:pt x="611" y="589"/>
                  </a:lnTo>
                  <a:lnTo>
                    <a:pt x="598" y="597"/>
                  </a:lnTo>
                  <a:lnTo>
                    <a:pt x="586" y="603"/>
                  </a:lnTo>
                  <a:lnTo>
                    <a:pt x="573" y="608"/>
                  </a:lnTo>
                  <a:lnTo>
                    <a:pt x="561" y="614"/>
                  </a:lnTo>
                  <a:lnTo>
                    <a:pt x="510" y="910"/>
                  </a:lnTo>
                  <a:lnTo>
                    <a:pt x="485" y="910"/>
                  </a:lnTo>
                  <a:lnTo>
                    <a:pt x="597" y="217"/>
                  </a:lnTo>
                  <a:lnTo>
                    <a:pt x="585" y="215"/>
                  </a:lnTo>
                  <a:lnTo>
                    <a:pt x="569" y="215"/>
                  </a:lnTo>
                  <a:lnTo>
                    <a:pt x="550" y="217"/>
                  </a:lnTo>
                  <a:lnTo>
                    <a:pt x="529" y="221"/>
                  </a:lnTo>
                  <a:lnTo>
                    <a:pt x="507" y="227"/>
                  </a:lnTo>
                  <a:lnTo>
                    <a:pt x="488" y="232"/>
                  </a:lnTo>
                  <a:lnTo>
                    <a:pt x="472" y="237"/>
                  </a:lnTo>
                  <a:lnTo>
                    <a:pt x="460" y="243"/>
                  </a:lnTo>
                  <a:lnTo>
                    <a:pt x="361" y="9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48" name="Freeform 48"/>
            <p:cNvSpPr>
              <a:spLocks/>
            </p:cNvSpPr>
            <p:nvPr/>
          </p:nvSpPr>
          <p:spPr bwMode="auto">
            <a:xfrm>
              <a:off x="1614" y="1462"/>
              <a:ext cx="435" cy="531"/>
            </a:xfrm>
            <a:custGeom>
              <a:avLst/>
              <a:gdLst>
                <a:gd name="T0" fmla="*/ 414 w 435"/>
                <a:gd name="T1" fmla="*/ 6 h 531"/>
                <a:gd name="T2" fmla="*/ 374 w 435"/>
                <a:gd name="T3" fmla="*/ 18 h 531"/>
                <a:gd name="T4" fmla="*/ 335 w 435"/>
                <a:gd name="T5" fmla="*/ 29 h 531"/>
                <a:gd name="T6" fmla="*/ 299 w 435"/>
                <a:gd name="T7" fmla="*/ 42 h 531"/>
                <a:gd name="T8" fmla="*/ 263 w 435"/>
                <a:gd name="T9" fmla="*/ 54 h 531"/>
                <a:gd name="T10" fmla="*/ 229 w 435"/>
                <a:gd name="T11" fmla="*/ 67 h 531"/>
                <a:gd name="T12" fmla="*/ 194 w 435"/>
                <a:gd name="T13" fmla="*/ 79 h 531"/>
                <a:gd name="T14" fmla="*/ 160 w 435"/>
                <a:gd name="T15" fmla="*/ 92 h 531"/>
                <a:gd name="T16" fmla="*/ 117 w 435"/>
                <a:gd name="T17" fmla="*/ 118 h 531"/>
                <a:gd name="T18" fmla="*/ 80 w 435"/>
                <a:gd name="T19" fmla="*/ 169 h 531"/>
                <a:gd name="T20" fmla="*/ 59 w 435"/>
                <a:gd name="T21" fmla="*/ 230 h 531"/>
                <a:gd name="T22" fmla="*/ 46 w 435"/>
                <a:gd name="T23" fmla="*/ 295 h 531"/>
                <a:gd name="T24" fmla="*/ 36 w 435"/>
                <a:gd name="T25" fmla="*/ 530 h 531"/>
                <a:gd name="T26" fmla="*/ 28 w 435"/>
                <a:gd name="T27" fmla="*/ 531 h 531"/>
                <a:gd name="T28" fmla="*/ 17 w 435"/>
                <a:gd name="T29" fmla="*/ 528 h 531"/>
                <a:gd name="T30" fmla="*/ 6 w 435"/>
                <a:gd name="T31" fmla="*/ 525 h 531"/>
                <a:gd name="T32" fmla="*/ 1 w 435"/>
                <a:gd name="T33" fmla="*/ 523 h 531"/>
                <a:gd name="T34" fmla="*/ 0 w 435"/>
                <a:gd name="T35" fmla="*/ 416 h 531"/>
                <a:gd name="T36" fmla="*/ 7 w 435"/>
                <a:gd name="T37" fmla="*/ 309 h 531"/>
                <a:gd name="T38" fmla="*/ 31 w 435"/>
                <a:gd name="T39" fmla="*/ 207 h 531"/>
                <a:gd name="T40" fmla="*/ 77 w 435"/>
                <a:gd name="T41" fmla="*/ 116 h 531"/>
                <a:gd name="T42" fmla="*/ 111 w 435"/>
                <a:gd name="T43" fmla="*/ 96 h 531"/>
                <a:gd name="T44" fmla="*/ 146 w 435"/>
                <a:gd name="T45" fmla="*/ 78 h 531"/>
                <a:gd name="T46" fmla="*/ 182 w 435"/>
                <a:gd name="T47" fmla="*/ 62 h 531"/>
                <a:gd name="T48" fmla="*/ 220 w 435"/>
                <a:gd name="T49" fmla="*/ 49 h 531"/>
                <a:gd name="T50" fmla="*/ 257 w 435"/>
                <a:gd name="T51" fmla="*/ 37 h 531"/>
                <a:gd name="T52" fmla="*/ 296 w 435"/>
                <a:gd name="T53" fmla="*/ 26 h 531"/>
                <a:gd name="T54" fmla="*/ 334 w 435"/>
                <a:gd name="T55" fmla="*/ 17 h 531"/>
                <a:gd name="T56" fmla="*/ 373 w 435"/>
                <a:gd name="T57" fmla="*/ 7 h 531"/>
                <a:gd name="T58" fmla="*/ 388 w 435"/>
                <a:gd name="T59" fmla="*/ 5 h 531"/>
                <a:gd name="T60" fmla="*/ 404 w 435"/>
                <a:gd name="T61" fmla="*/ 4 h 531"/>
                <a:gd name="T62" fmla="*/ 420 w 435"/>
                <a:gd name="T63" fmla="*/ 2 h 531"/>
                <a:gd name="T64" fmla="*/ 435 w 435"/>
                <a:gd name="T65"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531">
                  <a:moveTo>
                    <a:pt x="435" y="0"/>
                  </a:moveTo>
                  <a:lnTo>
                    <a:pt x="414" y="6"/>
                  </a:lnTo>
                  <a:lnTo>
                    <a:pt x="394" y="12"/>
                  </a:lnTo>
                  <a:lnTo>
                    <a:pt x="374" y="18"/>
                  </a:lnTo>
                  <a:lnTo>
                    <a:pt x="354" y="24"/>
                  </a:lnTo>
                  <a:lnTo>
                    <a:pt x="335" y="29"/>
                  </a:lnTo>
                  <a:lnTo>
                    <a:pt x="317" y="35"/>
                  </a:lnTo>
                  <a:lnTo>
                    <a:pt x="299" y="42"/>
                  </a:lnTo>
                  <a:lnTo>
                    <a:pt x="281" y="48"/>
                  </a:lnTo>
                  <a:lnTo>
                    <a:pt x="263" y="54"/>
                  </a:lnTo>
                  <a:lnTo>
                    <a:pt x="245" y="61"/>
                  </a:lnTo>
                  <a:lnTo>
                    <a:pt x="229" y="67"/>
                  </a:lnTo>
                  <a:lnTo>
                    <a:pt x="212" y="72"/>
                  </a:lnTo>
                  <a:lnTo>
                    <a:pt x="194" y="79"/>
                  </a:lnTo>
                  <a:lnTo>
                    <a:pt x="178" y="85"/>
                  </a:lnTo>
                  <a:lnTo>
                    <a:pt x="160" y="92"/>
                  </a:lnTo>
                  <a:lnTo>
                    <a:pt x="144" y="98"/>
                  </a:lnTo>
                  <a:lnTo>
                    <a:pt x="117" y="118"/>
                  </a:lnTo>
                  <a:lnTo>
                    <a:pt x="96" y="142"/>
                  </a:lnTo>
                  <a:lnTo>
                    <a:pt x="80" y="169"/>
                  </a:lnTo>
                  <a:lnTo>
                    <a:pt x="68" y="199"/>
                  </a:lnTo>
                  <a:lnTo>
                    <a:pt x="59" y="230"/>
                  </a:lnTo>
                  <a:lnTo>
                    <a:pt x="52" y="263"/>
                  </a:lnTo>
                  <a:lnTo>
                    <a:pt x="46" y="295"/>
                  </a:lnTo>
                  <a:lnTo>
                    <a:pt x="40" y="326"/>
                  </a:lnTo>
                  <a:lnTo>
                    <a:pt x="36" y="530"/>
                  </a:lnTo>
                  <a:lnTo>
                    <a:pt x="33" y="531"/>
                  </a:lnTo>
                  <a:lnTo>
                    <a:pt x="28" y="531"/>
                  </a:lnTo>
                  <a:lnTo>
                    <a:pt x="22" y="530"/>
                  </a:lnTo>
                  <a:lnTo>
                    <a:pt x="17" y="528"/>
                  </a:lnTo>
                  <a:lnTo>
                    <a:pt x="11" y="526"/>
                  </a:lnTo>
                  <a:lnTo>
                    <a:pt x="6" y="525"/>
                  </a:lnTo>
                  <a:lnTo>
                    <a:pt x="3" y="523"/>
                  </a:lnTo>
                  <a:lnTo>
                    <a:pt x="1" y="523"/>
                  </a:lnTo>
                  <a:lnTo>
                    <a:pt x="0" y="469"/>
                  </a:lnTo>
                  <a:lnTo>
                    <a:pt x="0" y="416"/>
                  </a:lnTo>
                  <a:lnTo>
                    <a:pt x="3" y="361"/>
                  </a:lnTo>
                  <a:lnTo>
                    <a:pt x="7" y="309"/>
                  </a:lnTo>
                  <a:lnTo>
                    <a:pt x="17" y="257"/>
                  </a:lnTo>
                  <a:lnTo>
                    <a:pt x="31" y="207"/>
                  </a:lnTo>
                  <a:lnTo>
                    <a:pt x="50" y="161"/>
                  </a:lnTo>
                  <a:lnTo>
                    <a:pt x="77" y="116"/>
                  </a:lnTo>
                  <a:lnTo>
                    <a:pt x="94" y="106"/>
                  </a:lnTo>
                  <a:lnTo>
                    <a:pt x="111" y="96"/>
                  </a:lnTo>
                  <a:lnTo>
                    <a:pt x="129" y="86"/>
                  </a:lnTo>
                  <a:lnTo>
                    <a:pt x="146" y="78"/>
                  </a:lnTo>
                  <a:lnTo>
                    <a:pt x="164" y="70"/>
                  </a:lnTo>
                  <a:lnTo>
                    <a:pt x="182" y="62"/>
                  </a:lnTo>
                  <a:lnTo>
                    <a:pt x="201" y="55"/>
                  </a:lnTo>
                  <a:lnTo>
                    <a:pt x="220" y="49"/>
                  </a:lnTo>
                  <a:lnTo>
                    <a:pt x="238" y="42"/>
                  </a:lnTo>
                  <a:lnTo>
                    <a:pt x="257" y="37"/>
                  </a:lnTo>
                  <a:lnTo>
                    <a:pt x="276" y="32"/>
                  </a:lnTo>
                  <a:lnTo>
                    <a:pt x="296" y="26"/>
                  </a:lnTo>
                  <a:lnTo>
                    <a:pt x="314" y="21"/>
                  </a:lnTo>
                  <a:lnTo>
                    <a:pt x="334" y="17"/>
                  </a:lnTo>
                  <a:lnTo>
                    <a:pt x="353" y="12"/>
                  </a:lnTo>
                  <a:lnTo>
                    <a:pt x="373" y="7"/>
                  </a:lnTo>
                  <a:lnTo>
                    <a:pt x="381" y="6"/>
                  </a:lnTo>
                  <a:lnTo>
                    <a:pt x="388" y="5"/>
                  </a:lnTo>
                  <a:lnTo>
                    <a:pt x="396" y="4"/>
                  </a:lnTo>
                  <a:lnTo>
                    <a:pt x="404" y="4"/>
                  </a:lnTo>
                  <a:lnTo>
                    <a:pt x="411" y="3"/>
                  </a:lnTo>
                  <a:lnTo>
                    <a:pt x="420" y="2"/>
                  </a:lnTo>
                  <a:lnTo>
                    <a:pt x="427" y="2"/>
                  </a:lnTo>
                  <a:lnTo>
                    <a:pt x="4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49" name="Freeform 49"/>
            <p:cNvSpPr>
              <a:spLocks/>
            </p:cNvSpPr>
            <p:nvPr/>
          </p:nvSpPr>
          <p:spPr bwMode="auto">
            <a:xfrm>
              <a:off x="1881" y="1639"/>
              <a:ext cx="129" cy="666"/>
            </a:xfrm>
            <a:custGeom>
              <a:avLst/>
              <a:gdLst>
                <a:gd name="T0" fmla="*/ 0 w 129"/>
                <a:gd name="T1" fmla="*/ 666 h 666"/>
                <a:gd name="T2" fmla="*/ 74 w 129"/>
                <a:gd name="T3" fmla="*/ 217 h 666"/>
                <a:gd name="T4" fmla="*/ 114 w 129"/>
                <a:gd name="T5" fmla="*/ 6 h 666"/>
                <a:gd name="T6" fmla="*/ 115 w 129"/>
                <a:gd name="T7" fmla="*/ 1 h 666"/>
                <a:gd name="T8" fmla="*/ 119 w 129"/>
                <a:gd name="T9" fmla="*/ 0 h 666"/>
                <a:gd name="T10" fmla="*/ 124 w 129"/>
                <a:gd name="T11" fmla="*/ 0 h 666"/>
                <a:gd name="T12" fmla="*/ 129 w 129"/>
                <a:gd name="T13" fmla="*/ 0 h 666"/>
                <a:gd name="T14" fmla="*/ 93 w 129"/>
                <a:gd name="T15" fmla="*/ 224 h 666"/>
                <a:gd name="T16" fmla="*/ 19 w 129"/>
                <a:gd name="T17" fmla="*/ 666 h 666"/>
                <a:gd name="T18" fmla="*/ 0 w 129"/>
                <a:gd name="T19" fmla="*/ 66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666">
                  <a:moveTo>
                    <a:pt x="0" y="666"/>
                  </a:moveTo>
                  <a:lnTo>
                    <a:pt x="74" y="217"/>
                  </a:lnTo>
                  <a:lnTo>
                    <a:pt x="114" y="6"/>
                  </a:lnTo>
                  <a:lnTo>
                    <a:pt x="115" y="1"/>
                  </a:lnTo>
                  <a:lnTo>
                    <a:pt x="119" y="0"/>
                  </a:lnTo>
                  <a:lnTo>
                    <a:pt x="124" y="0"/>
                  </a:lnTo>
                  <a:lnTo>
                    <a:pt x="129" y="0"/>
                  </a:lnTo>
                  <a:lnTo>
                    <a:pt x="93" y="224"/>
                  </a:lnTo>
                  <a:lnTo>
                    <a:pt x="19" y="666"/>
                  </a:lnTo>
                  <a:lnTo>
                    <a:pt x="0" y="6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50" name="Freeform 50"/>
            <p:cNvSpPr>
              <a:spLocks/>
            </p:cNvSpPr>
            <p:nvPr/>
          </p:nvSpPr>
          <p:spPr bwMode="auto">
            <a:xfrm>
              <a:off x="574" y="486"/>
              <a:ext cx="89" cy="398"/>
            </a:xfrm>
            <a:custGeom>
              <a:avLst/>
              <a:gdLst>
                <a:gd name="T0" fmla="*/ 89 w 89"/>
                <a:gd name="T1" fmla="*/ 397 h 398"/>
                <a:gd name="T2" fmla="*/ 80 w 89"/>
                <a:gd name="T3" fmla="*/ 0 h 398"/>
                <a:gd name="T4" fmla="*/ 0 w 89"/>
                <a:gd name="T5" fmla="*/ 1 h 398"/>
                <a:gd name="T6" fmla="*/ 9 w 89"/>
                <a:gd name="T7" fmla="*/ 398 h 398"/>
                <a:gd name="T8" fmla="*/ 89 w 89"/>
                <a:gd name="T9" fmla="*/ 397 h 398"/>
              </a:gdLst>
              <a:ahLst/>
              <a:cxnLst>
                <a:cxn ang="0">
                  <a:pos x="T0" y="T1"/>
                </a:cxn>
                <a:cxn ang="0">
                  <a:pos x="T2" y="T3"/>
                </a:cxn>
                <a:cxn ang="0">
                  <a:pos x="T4" y="T5"/>
                </a:cxn>
                <a:cxn ang="0">
                  <a:pos x="T6" y="T7"/>
                </a:cxn>
                <a:cxn ang="0">
                  <a:pos x="T8" y="T9"/>
                </a:cxn>
              </a:cxnLst>
              <a:rect l="0" t="0" r="r" b="b"/>
              <a:pathLst>
                <a:path w="89" h="398">
                  <a:moveTo>
                    <a:pt x="89" y="397"/>
                  </a:moveTo>
                  <a:lnTo>
                    <a:pt x="80" y="0"/>
                  </a:lnTo>
                  <a:lnTo>
                    <a:pt x="0" y="1"/>
                  </a:lnTo>
                  <a:lnTo>
                    <a:pt x="9" y="398"/>
                  </a:lnTo>
                  <a:lnTo>
                    <a:pt x="89" y="397"/>
                  </a:lnTo>
                  <a:close/>
                </a:path>
              </a:pathLst>
            </a:custGeom>
            <a:solidFill>
              <a:srgbClr val="9E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51" name="Freeform 51"/>
            <p:cNvSpPr>
              <a:spLocks/>
            </p:cNvSpPr>
            <p:nvPr/>
          </p:nvSpPr>
          <p:spPr bwMode="auto">
            <a:xfrm>
              <a:off x="687" y="331"/>
              <a:ext cx="91" cy="549"/>
            </a:xfrm>
            <a:custGeom>
              <a:avLst/>
              <a:gdLst>
                <a:gd name="T0" fmla="*/ 91 w 91"/>
                <a:gd name="T1" fmla="*/ 546 h 549"/>
                <a:gd name="T2" fmla="*/ 80 w 91"/>
                <a:gd name="T3" fmla="*/ 0 h 549"/>
                <a:gd name="T4" fmla="*/ 0 w 91"/>
                <a:gd name="T5" fmla="*/ 1 h 549"/>
                <a:gd name="T6" fmla="*/ 9 w 91"/>
                <a:gd name="T7" fmla="*/ 549 h 549"/>
                <a:gd name="T8" fmla="*/ 91 w 91"/>
                <a:gd name="T9" fmla="*/ 546 h 549"/>
              </a:gdLst>
              <a:ahLst/>
              <a:cxnLst>
                <a:cxn ang="0">
                  <a:pos x="T0" y="T1"/>
                </a:cxn>
                <a:cxn ang="0">
                  <a:pos x="T2" y="T3"/>
                </a:cxn>
                <a:cxn ang="0">
                  <a:pos x="T4" y="T5"/>
                </a:cxn>
                <a:cxn ang="0">
                  <a:pos x="T6" y="T7"/>
                </a:cxn>
                <a:cxn ang="0">
                  <a:pos x="T8" y="T9"/>
                </a:cxn>
              </a:cxnLst>
              <a:rect l="0" t="0" r="r" b="b"/>
              <a:pathLst>
                <a:path w="91" h="549">
                  <a:moveTo>
                    <a:pt x="91" y="546"/>
                  </a:moveTo>
                  <a:lnTo>
                    <a:pt x="80" y="0"/>
                  </a:lnTo>
                  <a:lnTo>
                    <a:pt x="0" y="1"/>
                  </a:lnTo>
                  <a:lnTo>
                    <a:pt x="9" y="549"/>
                  </a:lnTo>
                  <a:lnTo>
                    <a:pt x="91" y="546"/>
                  </a:lnTo>
                  <a:close/>
                </a:path>
              </a:pathLst>
            </a:custGeom>
            <a:solidFill>
              <a:srgbClr val="9E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52" name="Freeform 52"/>
            <p:cNvSpPr>
              <a:spLocks/>
            </p:cNvSpPr>
            <p:nvPr/>
          </p:nvSpPr>
          <p:spPr bwMode="auto">
            <a:xfrm>
              <a:off x="800" y="421"/>
              <a:ext cx="91" cy="453"/>
            </a:xfrm>
            <a:custGeom>
              <a:avLst/>
              <a:gdLst>
                <a:gd name="T0" fmla="*/ 91 w 91"/>
                <a:gd name="T1" fmla="*/ 452 h 453"/>
                <a:gd name="T2" fmla="*/ 81 w 91"/>
                <a:gd name="T3" fmla="*/ 0 h 453"/>
                <a:gd name="T4" fmla="*/ 0 w 91"/>
                <a:gd name="T5" fmla="*/ 3 h 453"/>
                <a:gd name="T6" fmla="*/ 9 w 91"/>
                <a:gd name="T7" fmla="*/ 453 h 453"/>
                <a:gd name="T8" fmla="*/ 91 w 91"/>
                <a:gd name="T9" fmla="*/ 452 h 453"/>
              </a:gdLst>
              <a:ahLst/>
              <a:cxnLst>
                <a:cxn ang="0">
                  <a:pos x="T0" y="T1"/>
                </a:cxn>
                <a:cxn ang="0">
                  <a:pos x="T2" y="T3"/>
                </a:cxn>
                <a:cxn ang="0">
                  <a:pos x="T4" y="T5"/>
                </a:cxn>
                <a:cxn ang="0">
                  <a:pos x="T6" y="T7"/>
                </a:cxn>
                <a:cxn ang="0">
                  <a:pos x="T8" y="T9"/>
                </a:cxn>
              </a:cxnLst>
              <a:rect l="0" t="0" r="r" b="b"/>
              <a:pathLst>
                <a:path w="91" h="453">
                  <a:moveTo>
                    <a:pt x="91" y="452"/>
                  </a:moveTo>
                  <a:lnTo>
                    <a:pt x="81" y="0"/>
                  </a:lnTo>
                  <a:lnTo>
                    <a:pt x="0" y="3"/>
                  </a:lnTo>
                  <a:lnTo>
                    <a:pt x="9" y="453"/>
                  </a:lnTo>
                  <a:lnTo>
                    <a:pt x="91" y="452"/>
                  </a:lnTo>
                  <a:close/>
                </a:path>
              </a:pathLst>
            </a:custGeom>
            <a:solidFill>
              <a:srgbClr val="9E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5653" name="Rectangle 53"/>
          <p:cNvSpPr>
            <a:spLocks noGrp="1" noChangeArrowheads="1"/>
          </p:cNvSpPr>
          <p:nvPr>
            <p:ph type="body" idx="1"/>
          </p:nvPr>
        </p:nvSpPr>
        <p:spPr>
          <a:xfrm>
            <a:off x="1331913" y="2420938"/>
            <a:ext cx="5400675" cy="1655762"/>
          </a:xfrm>
          <a:noFill/>
          <a:ln/>
        </p:spPr>
        <p:txBody>
          <a:bodyPr/>
          <a:lstStyle/>
          <a:p>
            <a:pPr algn="just">
              <a:lnSpc>
                <a:spcPct val="80000"/>
              </a:lnSpc>
            </a:pPr>
            <a:r>
              <a:rPr lang="ru-RU" sz="2400"/>
              <a:t>Векторное изображение можно увеличивать и уменьшать без потери качества.</a:t>
            </a:r>
          </a:p>
          <a:p>
            <a:pPr algn="just">
              <a:lnSpc>
                <a:spcPct val="80000"/>
              </a:lnSpc>
            </a:pPr>
            <a:r>
              <a:rPr lang="ru-RU" sz="2400"/>
              <a:t>Его можно расчленять.</a:t>
            </a:r>
          </a:p>
          <a:p>
            <a:pPr algn="just">
              <a:lnSpc>
                <a:spcPct val="80000"/>
              </a:lnSpc>
            </a:pPr>
            <a:endParaRPr lang="ru-RU"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468313" y="765175"/>
            <a:ext cx="8229600" cy="1943100"/>
          </a:xfrm>
        </p:spPr>
        <p:txBody>
          <a:bodyPr/>
          <a:lstStyle/>
          <a:p>
            <a:pPr algn="just">
              <a:lnSpc>
                <a:spcPct val="80000"/>
              </a:lnSpc>
              <a:buFontTx/>
              <a:buNone/>
            </a:pPr>
            <a:r>
              <a:rPr lang="ru-RU" sz="2400" b="1"/>
              <a:t>Трёхмерная графика</a:t>
            </a:r>
            <a:r>
              <a:rPr lang="ru-RU" sz="2400"/>
              <a:t> (3D — от англ. three dimensions — «три измерения») оперирует с объектами в трёхмерном пространстве. Обычно результаты представляют собой плоскую картинку, проекцию. Трёхмерная компьютерная графика широко используется в кино, компьютерных играх. </a:t>
            </a:r>
          </a:p>
        </p:txBody>
      </p:sp>
      <p:pic>
        <p:nvPicPr>
          <p:cNvPr id="26631" name="Picture 7" descr="Crysis_screenshot_sunset1 трёх"/>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1050" y="2797175"/>
            <a:ext cx="4968875" cy="3727450"/>
          </a:xfrm>
          <a:prstGeom prst="rect">
            <a:avLst/>
          </a:prstGeom>
          <a:noFill/>
          <a:extLst>
            <a:ext uri="{909E8E84-426E-40DD-AFC4-6F175D3DCCD1}">
              <a14:hiddenFill xmlns:a14="http://schemas.microsoft.com/office/drawing/2010/main">
                <a:solidFill>
                  <a:srgbClr val="FFFFFF"/>
                </a:solidFill>
              </a14:hiddenFill>
            </a:ext>
          </a:extLst>
        </p:spPr>
      </p:pic>
      <p:sp>
        <p:nvSpPr>
          <p:cNvPr id="26632" name="Rectangle 8"/>
          <p:cNvSpPr>
            <a:spLocks noChangeArrowheads="1"/>
          </p:cNvSpPr>
          <p:nvPr/>
        </p:nvSpPr>
        <p:spPr bwMode="auto">
          <a:xfrm>
            <a:off x="2484438" y="188913"/>
            <a:ext cx="43211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80000"/>
              </a:lnSpc>
              <a:spcBef>
                <a:spcPct val="20000"/>
              </a:spcBef>
            </a:pPr>
            <a:r>
              <a:rPr lang="ru-RU" sz="2400"/>
              <a:t>Трёхмерное изображение</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468313" y="333375"/>
            <a:ext cx="8229600" cy="3671888"/>
          </a:xfrm>
        </p:spPr>
        <p:txBody>
          <a:bodyPr/>
          <a:lstStyle/>
          <a:p>
            <a:pPr algn="just">
              <a:lnSpc>
                <a:spcPct val="80000"/>
              </a:lnSpc>
            </a:pPr>
            <a:r>
              <a:rPr lang="ru-RU" sz="2400"/>
              <a:t>Для создания реалистичной модели объекта используют геометрические примитивы (прямоугольник, куб, шар, конус и прочие) и гладкие, так называемые сплайновые поверхности. Вид поверхности при этом определяется расположенной в пространстве сеткой опорных точек. Каждой точке присваивается коэффициент, величина которого определяет степень ее влияния на часть поверхности, проходящей вблизи точки. От взаимного расположения точек и величины коэффициентов зависит форма и “гладкость” поверхности в целом. </a:t>
            </a:r>
          </a:p>
        </p:txBody>
      </p:sp>
      <p:sp>
        <p:nvSpPr>
          <p:cNvPr id="27651" name="Oval 3"/>
          <p:cNvSpPr>
            <a:spLocks noChangeArrowheads="1"/>
          </p:cNvSpPr>
          <p:nvPr/>
        </p:nvSpPr>
        <p:spPr bwMode="auto">
          <a:xfrm>
            <a:off x="6156325" y="4868863"/>
            <a:ext cx="1079500" cy="1055687"/>
          </a:xfrm>
          <a:prstGeom prst="ellipse">
            <a:avLst/>
          </a:prstGeom>
          <a:solidFill>
            <a:schemeClr val="accent1"/>
          </a:solidFill>
          <a:ln w="9525">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27657" name="AutoShape 9"/>
          <p:cNvSpPr>
            <a:spLocks noChangeArrowheads="1"/>
          </p:cNvSpPr>
          <p:nvPr/>
        </p:nvSpPr>
        <p:spPr bwMode="auto">
          <a:xfrm>
            <a:off x="1979613" y="4149725"/>
            <a:ext cx="2592387" cy="2305050"/>
          </a:xfrm>
          <a:prstGeom prst="cube">
            <a:avLst>
              <a:gd name="adj" fmla="val 25000"/>
            </a:avLst>
          </a:prstGeom>
          <a:solidFill>
            <a:schemeClr val="accent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250825" y="115888"/>
            <a:ext cx="8713788" cy="2881312"/>
          </a:xfrm>
        </p:spPr>
        <p:txBody>
          <a:bodyPr/>
          <a:lstStyle/>
          <a:p>
            <a:pPr algn="just">
              <a:buFontTx/>
              <a:buNone/>
            </a:pPr>
            <a:r>
              <a:rPr lang="ru-RU" sz="1700"/>
              <a:t>В упрощенном виде для пространственного моделирования объекта требуется:</a:t>
            </a:r>
          </a:p>
          <a:p>
            <a:pPr algn="just"/>
            <a:r>
              <a:rPr lang="ru-RU" sz="1700"/>
              <a:t>спроектировать и создать виртуальный каркас (“скелет”) объекта, наиболее полно соответствующий его реальной форме; </a:t>
            </a:r>
          </a:p>
          <a:p>
            <a:pPr algn="just"/>
            <a:r>
              <a:rPr lang="ru-RU" sz="1700"/>
              <a:t>спроектировать и создать виртуальные материалы, по физическим свойствам визуализации похожие на реальные; присвоить материалы различным частям поверхности объекта (на профессиональном жаргоне – “спроектировать текстуры на объект”);  </a:t>
            </a:r>
          </a:p>
          <a:p>
            <a:pPr algn="just"/>
            <a:r>
              <a:rPr lang="ru-RU" sz="1700"/>
              <a:t>настроить физические параметры пространства, в котором будет действовать объект, – задать освещение, гравитацию, свойства атмосферы, свойства взаимодействующих объектов и поверхностей; </a:t>
            </a:r>
          </a:p>
        </p:txBody>
      </p:sp>
      <p:sp>
        <p:nvSpPr>
          <p:cNvPr id="28678" name="Rectangle 6"/>
          <p:cNvSpPr>
            <a:spLocks noChangeArrowheads="1"/>
          </p:cNvSpPr>
          <p:nvPr/>
        </p:nvSpPr>
        <p:spPr bwMode="auto">
          <a:xfrm>
            <a:off x="5686425" y="3048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28682" name="Picture 10" descr="Векторная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00788" y="4724400"/>
            <a:ext cx="2438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1" descr="Векторная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3575" y="4724400"/>
            <a:ext cx="30670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2" descr="Фрактальная 3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875" y="2997200"/>
            <a:ext cx="20955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3" descr="Фрактальная 3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5288" y="2997200"/>
            <a:ext cx="21621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768975" y="289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9700" name="Rectangle 4"/>
          <p:cNvSpPr>
            <a:spLocks noChangeArrowheads="1"/>
          </p:cNvSpPr>
          <p:nvPr/>
        </p:nvSpPr>
        <p:spPr bwMode="auto">
          <a:xfrm>
            <a:off x="6619875" y="272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9746" name="Rectangle 50"/>
          <p:cNvSpPr>
            <a:spLocks noGrp="1" noChangeArrowheads="1"/>
          </p:cNvSpPr>
          <p:nvPr>
            <p:ph type="body" idx="1"/>
          </p:nvPr>
        </p:nvSpPr>
        <p:spPr>
          <a:xfrm>
            <a:off x="1476375" y="188913"/>
            <a:ext cx="6048375" cy="720725"/>
          </a:xfrm>
          <a:noFill/>
          <a:ln/>
        </p:spPr>
        <p:txBody>
          <a:bodyPr/>
          <a:lstStyle/>
          <a:p>
            <a:r>
              <a:rPr lang="ru-RU" sz="1800"/>
              <a:t>Программы для работы с трехмерной графикой:</a:t>
            </a:r>
            <a:endParaRPr lang="en-US" sz="1800"/>
          </a:p>
          <a:p>
            <a:r>
              <a:rPr lang="en-US" sz="1800"/>
              <a:t>3D Studio MAX, AutoCAD, </a:t>
            </a:r>
            <a:r>
              <a:rPr lang="ru-RU" sz="1800"/>
              <a:t>Компас </a:t>
            </a:r>
          </a:p>
          <a:p>
            <a:pPr algn="just">
              <a:lnSpc>
                <a:spcPct val="80000"/>
              </a:lnSpc>
            </a:pPr>
            <a:endParaRPr lang="ru-RU" sz="1800"/>
          </a:p>
        </p:txBody>
      </p:sp>
      <p:sp>
        <p:nvSpPr>
          <p:cNvPr id="29748" name="Rectangle 52"/>
          <p:cNvSpPr>
            <a:spLocks noChangeArrowheads="1"/>
          </p:cNvSpPr>
          <p:nvPr/>
        </p:nvSpPr>
        <p:spPr bwMode="auto">
          <a:xfrm>
            <a:off x="2906713" y="3235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29747" name="Picture 51" descr="Трехмерная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51500" y="908050"/>
            <a:ext cx="3024188" cy="2308225"/>
          </a:xfrm>
          <a:prstGeom prst="rect">
            <a:avLst/>
          </a:prstGeom>
          <a:noFill/>
          <a:extLst>
            <a:ext uri="{909E8E84-426E-40DD-AFC4-6F175D3DCCD1}">
              <a14:hiddenFill xmlns:a14="http://schemas.microsoft.com/office/drawing/2010/main">
                <a:solidFill>
                  <a:srgbClr val="FFFFFF"/>
                </a:solidFill>
              </a14:hiddenFill>
            </a:ext>
          </a:extLst>
        </p:spPr>
      </p:pic>
      <p:pic>
        <p:nvPicPr>
          <p:cNvPr id="29749" name="Picture 53" descr="3d-studio-max 3д макс"/>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908050"/>
            <a:ext cx="2881313" cy="2303463"/>
          </a:xfrm>
          <a:prstGeom prst="rect">
            <a:avLst/>
          </a:prstGeom>
          <a:noFill/>
          <a:extLst>
            <a:ext uri="{909E8E84-426E-40DD-AFC4-6F175D3DCCD1}">
              <a14:hiddenFill xmlns:a14="http://schemas.microsoft.com/office/drawing/2010/main">
                <a:solidFill>
                  <a:srgbClr val="FFFFFF"/>
                </a:solidFill>
              </a14:hiddenFill>
            </a:ext>
          </a:extLst>
        </p:spPr>
      </p:pic>
      <p:pic>
        <p:nvPicPr>
          <p:cNvPr id="29750" name="Picture 54" descr="3D Studio Max 3д мак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908050"/>
            <a:ext cx="2081212" cy="2081213"/>
          </a:xfrm>
          <a:prstGeom prst="rect">
            <a:avLst/>
          </a:prstGeom>
          <a:noFill/>
          <a:extLst>
            <a:ext uri="{909E8E84-426E-40DD-AFC4-6F175D3DCCD1}">
              <a14:hiddenFill xmlns:a14="http://schemas.microsoft.com/office/drawing/2010/main">
                <a:solidFill>
                  <a:srgbClr val="FFFFFF"/>
                </a:solidFill>
              </a14:hiddenFill>
            </a:ext>
          </a:extLst>
        </p:spPr>
      </p:pic>
      <p:sp>
        <p:nvSpPr>
          <p:cNvPr id="29751" name="Rectangle 55"/>
          <p:cNvSpPr>
            <a:spLocks noChangeArrowheads="1"/>
          </p:cNvSpPr>
          <p:nvPr/>
        </p:nvSpPr>
        <p:spPr bwMode="auto">
          <a:xfrm>
            <a:off x="900113" y="3357563"/>
            <a:ext cx="72009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ru-RU" b="1"/>
              <a:t>Применение:</a:t>
            </a:r>
          </a:p>
          <a:p>
            <a:pPr marL="342900" indent="-342900">
              <a:spcBef>
                <a:spcPct val="20000"/>
              </a:spcBef>
              <a:buFontTx/>
              <a:buChar char="•"/>
            </a:pPr>
            <a:r>
              <a:rPr lang="ru-RU" b="1"/>
              <a:t>научные расчеты, </a:t>
            </a:r>
          </a:p>
          <a:p>
            <a:pPr marL="342900" indent="-342900">
              <a:spcBef>
                <a:spcPct val="20000"/>
              </a:spcBef>
              <a:buFontTx/>
              <a:buChar char="•"/>
            </a:pPr>
            <a:r>
              <a:rPr lang="ru-RU" b="1"/>
              <a:t>инженерное проектирование, </a:t>
            </a:r>
          </a:p>
          <a:p>
            <a:pPr marL="342900" indent="-342900">
              <a:spcBef>
                <a:spcPct val="20000"/>
              </a:spcBef>
              <a:buFontTx/>
              <a:buChar char="•"/>
            </a:pPr>
            <a:r>
              <a:rPr lang="ru-RU" b="1"/>
              <a:t>компьютерное моделирование физических объектов </a:t>
            </a:r>
          </a:p>
          <a:p>
            <a:pPr marL="342900" indent="-342900">
              <a:spcBef>
                <a:spcPct val="20000"/>
              </a:spcBef>
              <a:buFontTx/>
              <a:buChar char="•"/>
            </a:pPr>
            <a:r>
              <a:rPr lang="ru-RU" b="1"/>
              <a:t>изделия в машиностроении,</a:t>
            </a:r>
          </a:p>
          <a:p>
            <a:pPr marL="342900" indent="-342900">
              <a:spcBef>
                <a:spcPct val="20000"/>
              </a:spcBef>
              <a:buFontTx/>
              <a:buChar char="•"/>
            </a:pPr>
            <a:r>
              <a:rPr lang="ru-RU" b="1"/>
              <a:t>видеороликах,</a:t>
            </a:r>
          </a:p>
          <a:p>
            <a:pPr marL="342900" indent="-342900">
              <a:spcBef>
                <a:spcPct val="20000"/>
              </a:spcBef>
              <a:buFontTx/>
              <a:buChar char="•"/>
            </a:pPr>
            <a:r>
              <a:rPr lang="ru-RU" b="1"/>
              <a:t>архитектуре,</a:t>
            </a:r>
          </a:p>
          <a:p>
            <a:pPr marL="342900" indent="-342900">
              <a:spcBef>
                <a:spcPct val="20000"/>
              </a:spcBef>
              <a:buFontTx/>
              <a:buChar char="•"/>
            </a:pPr>
            <a:r>
              <a:rPr lang="ru-RU" b="1"/>
              <a:t>изделиях машиностроения изображения моделируются  и перемещаются в пространстве.</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BFFB7"/>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468313" y="622300"/>
            <a:ext cx="8229600" cy="1943100"/>
          </a:xfrm>
        </p:spPr>
        <p:txBody>
          <a:bodyPr/>
          <a:lstStyle/>
          <a:p>
            <a:pPr algn="just">
              <a:lnSpc>
                <a:spcPct val="80000"/>
              </a:lnSpc>
              <a:buFontTx/>
              <a:buNone/>
            </a:pPr>
            <a:r>
              <a:rPr lang="ru-RU" sz="1800" b="1"/>
              <a:t>Фрактальная графика</a:t>
            </a:r>
            <a:r>
              <a:rPr lang="ru-RU" sz="1800"/>
              <a:t> – одна из быстроразвивающихся и перспективных видов компьютерной графики. Математическая основа - фрактальная геометрия.</a:t>
            </a:r>
          </a:p>
          <a:p>
            <a:pPr algn="just">
              <a:lnSpc>
                <a:spcPct val="80000"/>
              </a:lnSpc>
              <a:buFontTx/>
              <a:buNone/>
            </a:pPr>
            <a:r>
              <a:rPr lang="ru-RU" sz="1800"/>
              <a:t>Фрактал — объект, отдельные элементы которого наследуют свойства родительских структур. Поскольку более детальное описание элементов меньшего масштаба происходит по простому алгоритму, описать такой объект можно всего лишь несколькими математическими уравнениями. </a:t>
            </a:r>
          </a:p>
        </p:txBody>
      </p:sp>
      <p:sp>
        <p:nvSpPr>
          <p:cNvPr id="30724" name="Rectangle 4"/>
          <p:cNvSpPr>
            <a:spLocks noChangeArrowheads="1"/>
          </p:cNvSpPr>
          <p:nvPr/>
        </p:nvSpPr>
        <p:spPr bwMode="auto">
          <a:xfrm>
            <a:off x="2843213" y="188913"/>
            <a:ext cx="35274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80000"/>
              </a:lnSpc>
              <a:spcBef>
                <a:spcPct val="20000"/>
              </a:spcBef>
            </a:pPr>
            <a:r>
              <a:rPr lang="ru-RU" sz="2000"/>
              <a:t>Фрактальное изображение</a:t>
            </a:r>
          </a:p>
        </p:txBody>
      </p:sp>
      <p:pic>
        <p:nvPicPr>
          <p:cNvPr id="30725" name="Picture 5" descr="1211372762_e фрактал"/>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088" y="2770188"/>
            <a:ext cx="3322637" cy="3322637"/>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Fractal_tree_(Plate_b_-_3) фрактал"/>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6675" y="2781300"/>
            <a:ext cx="3170238" cy="3311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BFFB7"/>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468313" y="333375"/>
            <a:ext cx="8229600" cy="1871663"/>
          </a:xfrm>
        </p:spPr>
        <p:txBody>
          <a:bodyPr/>
          <a:lstStyle/>
          <a:p>
            <a:pPr algn="just">
              <a:lnSpc>
                <a:spcPct val="80000"/>
              </a:lnSpc>
            </a:pPr>
            <a:r>
              <a:rPr lang="ru-RU" sz="2000"/>
              <a:t>Одним из основных свойств является самоподобие. Фрактус – состоящий из фрагментов. Объекты называются самоподобными, когда увеличенные части объекта походят на сам объект. Небольшая часть фрактала содержит информацию о всем фрактале. </a:t>
            </a:r>
          </a:p>
          <a:p>
            <a:pPr algn="just">
              <a:lnSpc>
                <a:spcPct val="80000"/>
              </a:lnSpc>
            </a:pPr>
            <a:r>
              <a:rPr lang="ru-RU" sz="2000"/>
              <a:t>В центре находится простейший элемент – равносторонний треугольник, который получил название - фрактальный. </a:t>
            </a:r>
          </a:p>
        </p:txBody>
      </p:sp>
      <p:sp>
        <p:nvSpPr>
          <p:cNvPr id="31749" name="Rectangle 5"/>
          <p:cNvSpPr>
            <a:spLocks noChangeArrowheads="1"/>
          </p:cNvSpPr>
          <p:nvPr/>
        </p:nvSpPr>
        <p:spPr bwMode="auto">
          <a:xfrm>
            <a:off x="468313" y="3789363"/>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lnSpc>
                <a:spcPct val="80000"/>
              </a:lnSpc>
              <a:spcBef>
                <a:spcPct val="20000"/>
              </a:spcBef>
              <a:buFontTx/>
              <a:buChar char="•"/>
            </a:pPr>
            <a:r>
              <a:rPr lang="ru-RU" sz="2000"/>
              <a:t>На среднем отрезке сторон строятся равносторонние треугольники со стороной =1/3 от стороны исходного фрактального треугольника </a:t>
            </a:r>
          </a:p>
        </p:txBody>
      </p:sp>
      <p:sp>
        <p:nvSpPr>
          <p:cNvPr id="31751" name="Rectangle 7"/>
          <p:cNvSpPr>
            <a:spLocks noChangeArrowheads="1"/>
          </p:cNvSpPr>
          <p:nvPr/>
        </p:nvSpPr>
        <p:spPr bwMode="auto">
          <a:xfrm>
            <a:off x="1625600" y="2684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31750" name="Picture 6" descr="треугольник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475" y="2205038"/>
            <a:ext cx="1944688" cy="1452562"/>
          </a:xfrm>
          <a:prstGeom prst="rect">
            <a:avLst/>
          </a:prstGeom>
          <a:noFill/>
          <a:extLst>
            <a:ext uri="{909E8E84-426E-40DD-AFC4-6F175D3DCCD1}">
              <a14:hiddenFill xmlns:a14="http://schemas.microsoft.com/office/drawing/2010/main">
                <a:solidFill>
                  <a:srgbClr val="FFFFFF"/>
                </a:solidFill>
              </a14:hiddenFill>
            </a:ext>
          </a:extLst>
        </p:spPr>
      </p:pic>
      <p:sp>
        <p:nvSpPr>
          <p:cNvPr id="31753" name="Rectangle 9"/>
          <p:cNvSpPr>
            <a:spLocks noChangeArrowheads="1"/>
          </p:cNvSpPr>
          <p:nvPr/>
        </p:nvSpPr>
        <p:spPr bwMode="auto">
          <a:xfrm>
            <a:off x="3157538" y="541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31752" name="Picture 8" descr="треугольник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7238" y="4797425"/>
            <a:ext cx="2066925" cy="1543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BFFB7"/>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250825" y="115888"/>
            <a:ext cx="8713788" cy="1584325"/>
          </a:xfrm>
        </p:spPr>
        <p:txBody>
          <a:bodyPr/>
          <a:lstStyle/>
          <a:p>
            <a:pPr algn="just">
              <a:buFontTx/>
              <a:buNone/>
            </a:pPr>
            <a:r>
              <a:rPr lang="ru-RU" sz="2400"/>
              <a:t>В свою очередь на средних отрезках сторон, являющихся объектами первого поколения, строятся треугольники второго поколения 1/9 от стороны исходного треугольника. </a:t>
            </a:r>
          </a:p>
        </p:txBody>
      </p:sp>
      <p:sp>
        <p:nvSpPr>
          <p:cNvPr id="32771" name="Rectangle 3"/>
          <p:cNvSpPr>
            <a:spLocks noChangeArrowheads="1"/>
          </p:cNvSpPr>
          <p:nvPr/>
        </p:nvSpPr>
        <p:spPr bwMode="auto">
          <a:xfrm>
            <a:off x="5686425" y="3048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2777" name="Rectangle 9"/>
          <p:cNvSpPr>
            <a:spLocks noChangeArrowheads="1"/>
          </p:cNvSpPr>
          <p:nvPr/>
        </p:nvSpPr>
        <p:spPr bwMode="auto">
          <a:xfrm>
            <a:off x="3157538" y="3355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32776" name="Picture 8" descr="треугольник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1741488"/>
            <a:ext cx="2066925" cy="1543050"/>
          </a:xfrm>
          <a:prstGeom prst="rect">
            <a:avLst/>
          </a:prstGeom>
          <a:noFill/>
          <a:extLst>
            <a:ext uri="{909E8E84-426E-40DD-AFC4-6F175D3DCCD1}">
              <a14:hiddenFill xmlns:a14="http://schemas.microsoft.com/office/drawing/2010/main">
                <a:solidFill>
                  <a:srgbClr val="FFFFFF"/>
                </a:solidFill>
              </a14:hiddenFill>
            </a:ext>
          </a:extLst>
        </p:spPr>
      </p:pic>
      <p:sp>
        <p:nvSpPr>
          <p:cNvPr id="32778" name="Rectangle 10"/>
          <p:cNvSpPr>
            <a:spLocks noChangeArrowheads="1"/>
          </p:cNvSpPr>
          <p:nvPr/>
        </p:nvSpPr>
        <p:spPr bwMode="auto">
          <a:xfrm>
            <a:off x="250825" y="3429000"/>
            <a:ext cx="871378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20000"/>
              </a:spcBef>
            </a:pPr>
            <a:r>
              <a:rPr lang="ru-RU" sz="2400"/>
              <a:t>Таким образом, мелкие объекты повторяют свойства всего объекта. Процесс наследования можно продолжать до бесконечности. </a:t>
            </a:r>
          </a:p>
        </p:txBody>
      </p:sp>
      <p:sp>
        <p:nvSpPr>
          <p:cNvPr id="32780" name="Rectangle 12"/>
          <p:cNvSpPr>
            <a:spLocks noChangeArrowheads="1"/>
          </p:cNvSpPr>
          <p:nvPr/>
        </p:nvSpPr>
        <p:spPr bwMode="auto">
          <a:xfrm>
            <a:off x="2846388" y="5175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32779" name="Picture 11" descr="треугольник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5800" y="4765675"/>
            <a:ext cx="2066925" cy="1543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BFFB7"/>
        </a:solidFill>
        <a:effectLst/>
      </p:bgPr>
    </p:bg>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5768975" y="289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3795" name="Rectangle 3"/>
          <p:cNvSpPr>
            <a:spLocks noChangeArrowheads="1"/>
          </p:cNvSpPr>
          <p:nvPr/>
        </p:nvSpPr>
        <p:spPr bwMode="auto">
          <a:xfrm>
            <a:off x="6619875" y="272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3797" name="Rectangle 5"/>
          <p:cNvSpPr>
            <a:spLocks noChangeArrowheads="1"/>
          </p:cNvSpPr>
          <p:nvPr/>
        </p:nvSpPr>
        <p:spPr bwMode="auto">
          <a:xfrm>
            <a:off x="2906713" y="3235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3801" name="Rectangle 9"/>
          <p:cNvSpPr>
            <a:spLocks noChangeArrowheads="1"/>
          </p:cNvSpPr>
          <p:nvPr/>
        </p:nvSpPr>
        <p:spPr bwMode="auto">
          <a:xfrm>
            <a:off x="395288" y="2708275"/>
            <a:ext cx="835342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20000"/>
              </a:spcBef>
            </a:pPr>
            <a:r>
              <a:rPr lang="ru-RU" b="1"/>
              <a:t>Фрактальная графика основана на математических вычислениях. Базовым элементом фрактальной графики является сама математическая формула, то есть никаких объектов в памяти компьютера не хранится и изображение строится исключительно по уравнениям. Фракталы позволяют описывать целые классы изображений, для детального описания которых требуется относительно мало памяти. С другой стороны, фракталы слабо применимы к изображениям вне этих классов.</a:t>
            </a:r>
            <a:r>
              <a:rPr lang="ru-RU"/>
              <a:t> </a:t>
            </a:r>
          </a:p>
        </p:txBody>
      </p:sp>
      <p:pic>
        <p:nvPicPr>
          <p:cNvPr id="33803" name="Picture 11" descr="Фрактальная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5150" y="836613"/>
            <a:ext cx="24003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33802" name="Picture 10" descr="Снежинка"/>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638" y="836613"/>
            <a:ext cx="2400300" cy="1800225"/>
          </a:xfrm>
          <a:prstGeom prst="rect">
            <a:avLst/>
          </a:prstGeom>
          <a:noFill/>
          <a:extLst>
            <a:ext uri="{909E8E84-426E-40DD-AFC4-6F175D3DCCD1}">
              <a14:hiddenFill xmlns:a14="http://schemas.microsoft.com/office/drawing/2010/main">
                <a:solidFill>
                  <a:srgbClr val="FFFFFF"/>
                </a:solidFill>
              </a14:hiddenFill>
            </a:ext>
          </a:extLst>
        </p:spPr>
      </p:pic>
      <p:sp>
        <p:nvSpPr>
          <p:cNvPr id="33804" name="Rectangle 12"/>
          <p:cNvSpPr>
            <a:spLocks noChangeArrowheads="1"/>
          </p:cNvSpPr>
          <p:nvPr/>
        </p:nvSpPr>
        <p:spPr bwMode="auto">
          <a:xfrm>
            <a:off x="250825" y="115888"/>
            <a:ext cx="8539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457200" algn="just"/>
            <a:r>
              <a:rPr lang="ru-RU" sz="2000">
                <a:cs typeface="Times New Roman" pitchFamily="18" charset="0"/>
              </a:rPr>
              <a:t>Полученный объект носит название – </a:t>
            </a:r>
            <a:r>
              <a:rPr lang="ru-RU" sz="2000" b="1">
                <a:cs typeface="Times New Roman" pitchFamily="18" charset="0"/>
              </a:rPr>
              <a:t>фрактальной</a:t>
            </a:r>
            <a:r>
              <a:rPr lang="ru-RU" sz="2000">
                <a:cs typeface="Times New Roman" pitchFamily="18" charset="0"/>
              </a:rPr>
              <a:t> </a:t>
            </a:r>
            <a:r>
              <a:rPr lang="ru-RU" sz="2000" b="1">
                <a:cs typeface="Times New Roman" pitchFamily="18" charset="0"/>
              </a:rPr>
              <a:t>фигуры</a:t>
            </a:r>
            <a:r>
              <a:rPr lang="ru-RU" sz="2000">
                <a:cs typeface="Times New Roman" pitchFamily="18" charset="0"/>
              </a:rPr>
              <a:t>.</a:t>
            </a:r>
            <a:endParaRPr lang="ru-RU" sz="2000"/>
          </a:p>
          <a:p>
            <a:pPr indent="457200" algn="just" eaLnBrk="0" hangingPunct="0"/>
            <a:r>
              <a:rPr lang="ru-RU" sz="2000">
                <a:cs typeface="Times New Roman" pitchFamily="18" charset="0"/>
              </a:rPr>
              <a:t>Абстрактные композиции можно сравнить со снежинкой, с кристаллом.</a:t>
            </a:r>
            <a:endParaRPr lang="ru-RU" sz="2000"/>
          </a:p>
        </p:txBody>
      </p:sp>
      <p:sp>
        <p:nvSpPr>
          <p:cNvPr id="33807" name="Rectangle 15"/>
          <p:cNvSpPr>
            <a:spLocks noChangeArrowheads="1"/>
          </p:cNvSpPr>
          <p:nvPr/>
        </p:nvSpPr>
        <p:spPr bwMode="auto">
          <a:xfrm>
            <a:off x="2682875" y="5529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33806" name="Picture 14" descr="Фрактальная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2500" y="5013325"/>
            <a:ext cx="1704975"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395288" y="692150"/>
            <a:ext cx="8351837" cy="5329238"/>
          </a:xfrm>
        </p:spPr>
        <p:txBody>
          <a:bodyPr/>
          <a:lstStyle/>
          <a:p>
            <a:pPr algn="just">
              <a:lnSpc>
                <a:spcPct val="80000"/>
              </a:lnSpc>
              <a:buFontTx/>
              <a:buNone/>
            </a:pPr>
            <a:r>
              <a:rPr lang="ru-RU" sz="2400" b="1"/>
              <a:t>Графический формат — </a:t>
            </a:r>
            <a:r>
              <a:rPr lang="ru-RU" sz="2400"/>
              <a:t>это способ записи графической информации. Графические форматы файлов предназначены для хранения изображений, таких как фотографии и рисунки. </a:t>
            </a:r>
          </a:p>
          <a:p>
            <a:pPr algn="just">
              <a:lnSpc>
                <a:spcPct val="80000"/>
              </a:lnSpc>
              <a:buFontTx/>
              <a:buNone/>
            </a:pPr>
            <a:r>
              <a:rPr lang="ru-RU" sz="2400"/>
              <a:t>В компьютерной графике применяют по меньшей мере три десятка форматов файлов для хранения изображений. Но лишь часть из них стала стандартом «де-факто» и применяется в подавляющем большинстве программ. Как правило, несовместимые форматы имеют файлы растровых, векторных, трехмерных изображений, хотя существуют форматы, позволяющие хранить данные разных классов. </a:t>
            </a:r>
          </a:p>
          <a:p>
            <a:pPr algn="just">
              <a:lnSpc>
                <a:spcPct val="80000"/>
              </a:lnSpc>
              <a:buFontTx/>
              <a:buNone/>
            </a:pPr>
            <a:r>
              <a:rPr lang="ru-RU" sz="2400"/>
              <a:t>Многие приложения ориентированы на собственные «специфические» форматы, перенос их файлов в другие программы вынуждает использовать специальные фильтры или экспортировать изображения в «стандартный» формат.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FFFF"/>
        </a:solidFill>
        <a:effectLst/>
      </p:bgPr>
    </p:bg>
    <p:spTree>
      <p:nvGrpSpPr>
        <p:cNvPr id="1" name=""/>
        <p:cNvGrpSpPr/>
        <p:nvPr/>
      </p:nvGrpSpPr>
      <p:grpSpPr>
        <a:xfrm>
          <a:off x="0" y="0"/>
          <a:ext cx="0" cy="0"/>
          <a:chOff x="0" y="0"/>
          <a:chExt cx="0" cy="0"/>
        </a:xfrm>
      </p:grpSpPr>
      <p:pic>
        <p:nvPicPr>
          <p:cNvPr id="7172" name="Picture 4" descr="15352-1-f вект"/>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7173" name="WordArt 5" descr="Белый мрамор"/>
          <p:cNvSpPr>
            <a:spLocks noChangeArrowheads="1" noChangeShapeType="1" noTextEdit="1"/>
          </p:cNvSpPr>
          <p:nvPr/>
        </p:nvSpPr>
        <p:spPr bwMode="auto">
          <a:xfrm>
            <a:off x="611188" y="5734050"/>
            <a:ext cx="4968875" cy="719138"/>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blipFill dpi="0" rotWithShape="0">
                  <a:blip r:embed="rId3"/>
                  <a:srcRect/>
                  <a:tile tx="0" ty="0" sx="100000" sy="100000" flip="none" algn="tl"/>
                </a:blipFill>
                <a:effectLst>
                  <a:outerShdw dist="107763" dir="18900000" algn="ctr" rotWithShape="0">
                    <a:srgbClr val="868686">
                      <a:alpha val="50000"/>
                    </a:srgbClr>
                  </a:outerShdw>
                </a:effectLst>
                <a:latin typeface="Arial"/>
                <a:cs typeface="Arial"/>
              </a:rPr>
              <a:t>Векторная графика</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735013" y="1557338"/>
            <a:ext cx="8229600" cy="3887787"/>
          </a:xfrm>
        </p:spPr>
        <p:txBody>
          <a:bodyPr/>
          <a:lstStyle/>
          <a:p>
            <a:pPr>
              <a:lnSpc>
                <a:spcPct val="90000"/>
              </a:lnSpc>
              <a:buFontTx/>
              <a:buNone/>
            </a:pPr>
            <a:r>
              <a:rPr lang="ru-RU" sz="2400" b="1"/>
              <a:t>Графические форматы:</a:t>
            </a:r>
          </a:p>
          <a:p>
            <a:pPr>
              <a:lnSpc>
                <a:spcPct val="90000"/>
              </a:lnSpc>
            </a:pPr>
            <a:r>
              <a:rPr lang="ru-RU" sz="2400" b="1"/>
              <a:t>Adobe Illustrator (*.AI) </a:t>
            </a:r>
            <a:endParaRPr lang="en-US" sz="2400" b="1"/>
          </a:p>
          <a:p>
            <a:pPr>
              <a:lnSpc>
                <a:spcPct val="90000"/>
              </a:lnSpc>
            </a:pPr>
            <a:r>
              <a:rPr lang="en-US" sz="2400" b="1"/>
              <a:t>Bitmap, Device independent bitmap (*.BMP,*. DIB)</a:t>
            </a:r>
            <a:endParaRPr lang="ru-RU" sz="2400" b="1"/>
          </a:p>
          <a:p>
            <a:pPr>
              <a:lnSpc>
                <a:spcPct val="90000"/>
              </a:lnSpc>
            </a:pPr>
            <a:r>
              <a:rPr lang="ru-RU" sz="2400" b="1"/>
              <a:t>Corel Draw! (*.CDR) </a:t>
            </a:r>
          </a:p>
          <a:p>
            <a:pPr>
              <a:lnSpc>
                <a:spcPct val="90000"/>
              </a:lnSpc>
            </a:pPr>
            <a:r>
              <a:rPr lang="ru-RU" sz="2400" b="1"/>
              <a:t>Photoshop Document (*.PSD)</a:t>
            </a:r>
            <a:endParaRPr lang="en-US" sz="2400" b="1"/>
          </a:p>
          <a:p>
            <a:pPr>
              <a:lnSpc>
                <a:spcPct val="90000"/>
              </a:lnSpc>
            </a:pPr>
            <a:r>
              <a:rPr lang="en-US" sz="2400" b="1"/>
              <a:t>PostScript, Encapsulated PostScript (*.PS, *.EPS)</a:t>
            </a:r>
            <a:endParaRPr lang="ru-RU" sz="2400" b="1"/>
          </a:p>
          <a:p>
            <a:pPr>
              <a:lnSpc>
                <a:spcPct val="90000"/>
              </a:lnSpc>
            </a:pPr>
            <a:r>
              <a:rPr lang="ru-RU" sz="2400" b="1"/>
              <a:t>Graphic Image Format (*.GIF) </a:t>
            </a:r>
            <a:endParaRPr lang="en-US" sz="2400" b="1"/>
          </a:p>
          <a:p>
            <a:pPr>
              <a:lnSpc>
                <a:spcPct val="90000"/>
              </a:lnSpc>
            </a:pPr>
            <a:r>
              <a:rPr lang="en-US" sz="2400" b="1"/>
              <a:t>Joint Photographic Experts Group (*.JPEG, *.JPG)</a:t>
            </a:r>
            <a:endParaRPr lang="ru-RU" sz="2400" b="1"/>
          </a:p>
          <a:p>
            <a:pPr>
              <a:lnSpc>
                <a:spcPct val="90000"/>
              </a:lnSpc>
            </a:pPr>
            <a:r>
              <a:rPr lang="ru-RU" sz="2400" b="1"/>
              <a:t>Portable Document Format (*.PDF)</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68313" y="333375"/>
            <a:ext cx="8229600" cy="647700"/>
          </a:xfrm>
        </p:spPr>
        <p:txBody>
          <a:bodyPr/>
          <a:lstStyle/>
          <a:p>
            <a:pPr algn="ctr">
              <a:buFontTx/>
              <a:buNone/>
            </a:pPr>
            <a:r>
              <a:rPr lang="ru-RU" b="1" u="sng"/>
              <a:t>Графические редакторы</a:t>
            </a:r>
            <a:r>
              <a:rPr lang="ru-RU"/>
              <a:t> </a:t>
            </a:r>
          </a:p>
        </p:txBody>
      </p:sp>
      <p:sp>
        <p:nvSpPr>
          <p:cNvPr id="5127" name="Rectangle 7"/>
          <p:cNvSpPr>
            <a:spLocks noChangeArrowheads="1"/>
          </p:cNvSpPr>
          <p:nvPr/>
        </p:nvSpPr>
        <p:spPr bwMode="auto">
          <a:xfrm>
            <a:off x="519113" y="1484313"/>
            <a:ext cx="82296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20000"/>
              </a:spcBef>
              <a:buFontTx/>
              <a:buChar char="•"/>
            </a:pPr>
            <a:r>
              <a:rPr lang="ru-RU" sz="2400"/>
              <a:t> Для обработки изображений на компьютере используются специальные программы – графические редакторы. Графические редакторы можно использовать для просмотра и редактирования готовых изображений, а также для создания рисунков и чертежей с использованием мыши или графического планшета.</a:t>
            </a:r>
          </a:p>
          <a:p>
            <a:pPr marL="342900" indent="-342900" algn="just">
              <a:spcBef>
                <a:spcPct val="20000"/>
              </a:spcBef>
              <a:buFontTx/>
              <a:buChar char="•"/>
            </a:pPr>
            <a:r>
              <a:rPr lang="ru-RU" sz="2400"/>
              <a:t>Графический редактор является программой создания, редактирования и просмотра графических изображений.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539750" y="1268413"/>
            <a:ext cx="8229600" cy="1655762"/>
          </a:xfrm>
        </p:spPr>
        <p:txBody>
          <a:bodyPr/>
          <a:lstStyle/>
          <a:p>
            <a:pPr algn="just"/>
            <a:r>
              <a:rPr lang="ru-RU" sz="2400"/>
              <a:t> Среди растровых графических редакторов есть простые, например – Paint – стандартное приложение операционной системы Windows, Paint.Net – замена стандартному Paint, </a:t>
            </a:r>
          </a:p>
        </p:txBody>
      </p:sp>
      <p:pic>
        <p:nvPicPr>
          <p:cNvPr id="614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088" y="2924175"/>
            <a:ext cx="3040062"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6"/>
          <p:cNvSpPr>
            <a:spLocks noChangeArrowheads="1"/>
          </p:cNvSpPr>
          <p:nvPr/>
        </p:nvSpPr>
        <p:spPr bwMode="auto">
          <a:xfrm>
            <a:off x="539750" y="404813"/>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pPr>
            <a:r>
              <a:rPr lang="ru-RU" sz="2800"/>
              <a:t>Редакторы растровой графики</a:t>
            </a:r>
          </a:p>
        </p:txBody>
      </p:sp>
      <p:pic>
        <p:nvPicPr>
          <p:cNvPr id="6151"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1863" y="2852738"/>
            <a:ext cx="2376487"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8"/>
          <p:cNvSpPr>
            <a:spLocks noChangeArrowheads="1"/>
          </p:cNvSpPr>
          <p:nvPr/>
        </p:nvSpPr>
        <p:spPr bwMode="auto">
          <a:xfrm>
            <a:off x="539750" y="5013325"/>
            <a:ext cx="8229600"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20000"/>
              </a:spcBef>
              <a:buFontTx/>
              <a:buChar char="•"/>
            </a:pPr>
            <a:r>
              <a:rPr lang="ru-RU" sz="2400"/>
              <a:t> StarOffice Image – компонент интегрированного офисного приложения StarOffice, а также мощные профессиональные графические системы, например Adobe Photoshop.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539750" y="1268413"/>
            <a:ext cx="8229600" cy="1655762"/>
          </a:xfrm>
        </p:spPr>
        <p:txBody>
          <a:bodyPr/>
          <a:lstStyle/>
          <a:p>
            <a:pPr algn="just">
              <a:lnSpc>
                <a:spcPct val="90000"/>
              </a:lnSpc>
            </a:pPr>
            <a:r>
              <a:rPr lang="ru-RU" sz="2000"/>
              <a:t> </a:t>
            </a:r>
            <a:r>
              <a:rPr lang="ru-RU" sz="2800"/>
              <a:t>К векторным графическим редакторам относятся: </a:t>
            </a:r>
            <a:r>
              <a:rPr lang="en-US" sz="2800"/>
              <a:t>Corel Draw</a:t>
            </a:r>
            <a:r>
              <a:rPr lang="ru-RU" sz="2800"/>
              <a:t> – программа для работы с компьютерным дизайном, </a:t>
            </a:r>
            <a:r>
              <a:rPr lang="en-US" sz="2800"/>
              <a:t>Adobe Illustrator</a:t>
            </a:r>
            <a:r>
              <a:rPr lang="ru-RU" sz="2800"/>
              <a:t>, </a:t>
            </a:r>
            <a:r>
              <a:rPr lang="en-US" sz="2800"/>
              <a:t>MS PowerPoint</a:t>
            </a:r>
            <a:endParaRPr lang="ru-RU" sz="2800"/>
          </a:p>
        </p:txBody>
      </p:sp>
      <p:sp>
        <p:nvSpPr>
          <p:cNvPr id="34820" name="Rectangle 4"/>
          <p:cNvSpPr>
            <a:spLocks noChangeArrowheads="1"/>
          </p:cNvSpPr>
          <p:nvPr/>
        </p:nvSpPr>
        <p:spPr bwMode="auto">
          <a:xfrm>
            <a:off x="539750" y="404813"/>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pPr>
            <a:r>
              <a:rPr lang="ru-RU" sz="2800"/>
              <a:t>Редакторы растровой графики</a:t>
            </a:r>
          </a:p>
        </p:txBody>
      </p:sp>
      <p:sp>
        <p:nvSpPr>
          <p:cNvPr id="34822" name="Rectangle 6"/>
          <p:cNvSpPr>
            <a:spLocks noChangeArrowheads="1"/>
          </p:cNvSpPr>
          <p:nvPr/>
        </p:nvSpPr>
        <p:spPr bwMode="auto">
          <a:xfrm>
            <a:off x="539750" y="5013325"/>
            <a:ext cx="8229600"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20000"/>
              </a:spcBef>
              <a:buFontTx/>
              <a:buChar char="•"/>
            </a:pPr>
            <a:r>
              <a:rPr lang="ru-RU" sz="2400"/>
              <a:t> </a:t>
            </a:r>
            <a:r>
              <a:rPr lang="en-US" sz="2400"/>
              <a:t>Macromedia Flash</a:t>
            </a:r>
            <a:r>
              <a:rPr lang="ru-RU" sz="2400"/>
              <a:t> – программа для создания анимационных </a:t>
            </a:r>
            <a:r>
              <a:rPr lang="en-US" sz="2400"/>
              <a:t>Flash </a:t>
            </a:r>
            <a:r>
              <a:rPr lang="ru-RU" sz="2400"/>
              <a:t>видеоклипов, </a:t>
            </a:r>
            <a:r>
              <a:rPr lang="en-US" sz="2400"/>
              <a:t>AutoCAD</a:t>
            </a:r>
            <a:r>
              <a:rPr lang="ru-RU" sz="2400"/>
              <a:t> – программа для создания чертежей и схем архитектурных конструкций </a:t>
            </a:r>
          </a:p>
        </p:txBody>
      </p:sp>
      <p:pic>
        <p:nvPicPr>
          <p:cNvPr id="34823" name="Picture 7" descr="Корел"/>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88" y="2781300"/>
            <a:ext cx="17145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descr="Corel-Draw корел"/>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350" y="3284538"/>
            <a:ext cx="2336800" cy="1693862"/>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9" descr="logocorel корел"/>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40200" y="2924175"/>
            <a:ext cx="1350963" cy="1368425"/>
          </a:xfrm>
          <a:prstGeom prst="rect">
            <a:avLst/>
          </a:prstGeom>
          <a:noFill/>
          <a:extLst>
            <a:ext uri="{909E8E84-426E-40DD-AFC4-6F175D3DCCD1}">
              <a14:hiddenFill xmlns:a14="http://schemas.microsoft.com/office/drawing/2010/main">
                <a:solidFill>
                  <a:srgbClr val="FFFFFF"/>
                </a:solidFill>
              </a14:hiddenFill>
            </a:ext>
          </a:extLst>
        </p:spPr>
      </p:pic>
      <p:pic>
        <p:nvPicPr>
          <p:cNvPr id="34827"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7400" y="3213100"/>
            <a:ext cx="264795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539750" y="1268413"/>
            <a:ext cx="8229600" cy="4752975"/>
          </a:xfrm>
        </p:spPr>
        <p:txBody>
          <a:bodyPr/>
          <a:lstStyle/>
          <a:p>
            <a:pPr algn="just">
              <a:lnSpc>
                <a:spcPct val="80000"/>
              </a:lnSpc>
              <a:buFontTx/>
              <a:buNone/>
            </a:pPr>
            <a:r>
              <a:rPr lang="ru-RU" sz="2800"/>
              <a:t>Любое изображение на мониторе, в силу его плоскости, становится растровым, так как монитор это матрица, он состоит из столбцов и строк. Трёхмерная графика существует лишь в нашем воображении, так как то, что мы видим на мониторе — это проекция трёхмерной фигуры, а уже создаём пространство мы сами.</a:t>
            </a:r>
            <a:endParaRPr lang="en-US" sz="2800"/>
          </a:p>
          <a:p>
            <a:pPr algn="just">
              <a:lnSpc>
                <a:spcPct val="80000"/>
              </a:lnSpc>
              <a:buFontTx/>
              <a:buNone/>
            </a:pPr>
            <a:r>
              <a:rPr lang="ru-RU" sz="2800"/>
              <a:t>Таким образом, визуализация графики бывает только растровая и векторная, а способ визуализации это только растр (набор пикселей), а от количества этих пикселей зависит способ задания изображения. </a:t>
            </a:r>
          </a:p>
        </p:txBody>
      </p:sp>
      <p:sp>
        <p:nvSpPr>
          <p:cNvPr id="35843" name="Rectangle 3"/>
          <p:cNvSpPr>
            <a:spLocks noChangeArrowheads="1"/>
          </p:cNvSpPr>
          <p:nvPr/>
        </p:nvSpPr>
        <p:spPr bwMode="auto">
          <a:xfrm>
            <a:off x="539750" y="404813"/>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buFontTx/>
              <a:buChar char="•"/>
            </a:pPr>
            <a:r>
              <a:rPr lang="ru-RU" sz="2400" b="1"/>
              <a:t>Реальная сторона графики</a:t>
            </a:r>
            <a:endParaRPr lang="ru-RU" sz="2400"/>
          </a:p>
          <a:p>
            <a:pPr marL="342900" indent="-342900" algn="ctr">
              <a:spcBef>
                <a:spcPct val="20000"/>
              </a:spcBef>
              <a:buFontTx/>
              <a:buChar char="•"/>
            </a:pPr>
            <a:endParaRPr lang="ru-RU"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grey-star-design-pattern вект"/>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egor-02-46 трёх"/>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21" name="WordArt 5"/>
          <p:cNvSpPr>
            <a:spLocks noChangeArrowheads="1" noChangeShapeType="1" noTextEdit="1"/>
          </p:cNvSpPr>
          <p:nvPr/>
        </p:nvSpPr>
        <p:spPr bwMode="auto">
          <a:xfrm>
            <a:off x="4859338" y="765175"/>
            <a:ext cx="4171950" cy="83185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ru-RU" sz="3600" kern="10">
                <a:ln w="9525">
                  <a:round/>
                  <a:headEnd/>
                  <a:tailEnd/>
                </a:ln>
                <a:gradFill rotWithShape="0">
                  <a:gsLst>
                    <a:gs pos="0">
                      <a:schemeClr val="accent2"/>
                    </a:gs>
                    <a:gs pos="50000">
                      <a:schemeClr val="accent1"/>
                    </a:gs>
                    <a:gs pos="100000">
                      <a:schemeClr val="accent2"/>
                    </a:gs>
                  </a:gsLst>
                  <a:lin ang="2700000" scaled="1"/>
                </a:gradFill>
                <a:latin typeface="Impact"/>
              </a:rPr>
              <a:t>Трёхмерная графика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B70"/>
        </a:solidFill>
        <a:effectLst/>
      </p:bgPr>
    </p:bg>
    <p:spTree>
      <p:nvGrpSpPr>
        <p:cNvPr id="1" name=""/>
        <p:cNvGrpSpPr/>
        <p:nvPr/>
      </p:nvGrpSpPr>
      <p:grpSpPr>
        <a:xfrm>
          <a:off x="0" y="0"/>
          <a:ext cx="0" cy="0"/>
          <a:chOff x="0" y="0"/>
          <a:chExt cx="0" cy="0"/>
        </a:xfrm>
      </p:grpSpPr>
      <p:pic>
        <p:nvPicPr>
          <p:cNvPr id="11266" name="Picture 2" descr="1302356989_go фракта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2525"/>
            <a:ext cx="9144000" cy="5705475"/>
          </a:xfrm>
          <a:prstGeom prst="rect">
            <a:avLst/>
          </a:prstGeom>
          <a:noFill/>
          <a:extLst>
            <a:ext uri="{909E8E84-426E-40DD-AFC4-6F175D3DCCD1}">
              <a14:hiddenFill xmlns:a14="http://schemas.microsoft.com/office/drawing/2010/main">
                <a:solidFill>
                  <a:srgbClr val="FFFFFF"/>
                </a:solidFill>
              </a14:hiddenFill>
            </a:ext>
          </a:extLst>
        </p:spPr>
      </p:pic>
      <p:sp>
        <p:nvSpPr>
          <p:cNvPr id="11267" name="WordArt 3"/>
          <p:cNvSpPr>
            <a:spLocks noChangeArrowheads="1" noChangeShapeType="1" noTextEdit="1"/>
          </p:cNvSpPr>
          <p:nvPr/>
        </p:nvSpPr>
        <p:spPr bwMode="auto">
          <a:xfrm>
            <a:off x="1908175" y="115888"/>
            <a:ext cx="4895850" cy="8651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Фрактальная графика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pic>
        <p:nvPicPr>
          <p:cNvPr id="12291" name="Picture 3" descr="ASCII art символ"/>
          <p:cNvPicPr>
            <a:picLocks noChangeAspect="1" noChangeArrowheads="1"/>
          </p:cNvPicPr>
          <p:nvPr/>
        </p:nvPicPr>
        <p:blipFill>
          <a:blip r:embed="rId2" cstate="email">
            <a:extLst>
              <a:ext uri="{28A0092B-C50C-407E-A947-70E740481C1C}">
                <a14:useLocalDpi xmlns:a14="http://schemas.microsoft.com/office/drawing/2010/main"/>
              </a:ext>
            </a:extLst>
          </a:blip>
          <a:srcRect b="4861"/>
          <a:stretch>
            <a:fillRect/>
          </a:stretch>
        </p:blipFill>
        <p:spPr bwMode="auto">
          <a:xfrm>
            <a:off x="1042988" y="0"/>
            <a:ext cx="5184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2" name="WordArt 4"/>
          <p:cNvSpPr>
            <a:spLocks noChangeArrowheads="1" noChangeShapeType="1" noTextEdit="1"/>
          </p:cNvSpPr>
          <p:nvPr/>
        </p:nvSpPr>
        <p:spPr bwMode="auto">
          <a:xfrm>
            <a:off x="6300788" y="692150"/>
            <a:ext cx="2676525" cy="10477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00CC00"/>
                </a:solidFill>
                <a:latin typeface="Arial"/>
                <a:cs typeface="Arial"/>
              </a:rPr>
              <a:t>Символьная</a:t>
            </a:r>
          </a:p>
          <a:p>
            <a:pPr algn="ctr"/>
            <a:r>
              <a:rPr lang="ru-RU" sz="3600" kern="10">
                <a:ln w="9525">
                  <a:solidFill>
                    <a:srgbClr val="000000"/>
                  </a:solidFill>
                  <a:round/>
                  <a:headEnd/>
                  <a:tailEnd/>
                </a:ln>
                <a:solidFill>
                  <a:srgbClr val="00CC00"/>
                </a:solidFill>
                <a:latin typeface="Arial"/>
                <a:cs typeface="Arial"/>
              </a:rPr>
              <a:t>графика</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06437"/>
          </a:xfrm>
        </p:spPr>
        <p:txBody>
          <a:bodyPr/>
          <a:lstStyle/>
          <a:p>
            <a:r>
              <a:rPr lang="ru-RU" sz="3200"/>
              <a:t>Представление цветов на компьютере</a:t>
            </a:r>
          </a:p>
        </p:txBody>
      </p:sp>
      <p:sp>
        <p:nvSpPr>
          <p:cNvPr id="17411" name="Rectangle 3"/>
          <p:cNvSpPr>
            <a:spLocks noGrp="1" noChangeArrowheads="1"/>
          </p:cNvSpPr>
          <p:nvPr>
            <p:ph type="body" idx="1"/>
          </p:nvPr>
        </p:nvSpPr>
        <p:spPr>
          <a:xfrm>
            <a:off x="457200" y="1125538"/>
            <a:ext cx="8229600" cy="5000625"/>
          </a:xfrm>
        </p:spPr>
        <p:txBody>
          <a:bodyPr/>
          <a:lstStyle/>
          <a:p>
            <a:pPr>
              <a:lnSpc>
                <a:spcPct val="90000"/>
              </a:lnSpc>
            </a:pPr>
            <a:r>
              <a:rPr lang="ru-RU" sz="2800"/>
              <a:t>система </a:t>
            </a:r>
            <a:r>
              <a:rPr lang="ru-RU" sz="2800">
                <a:solidFill>
                  <a:srgbClr val="FF3300"/>
                </a:solidFill>
              </a:rPr>
              <a:t>R</a:t>
            </a:r>
            <a:r>
              <a:rPr lang="ru-RU" sz="2800">
                <a:solidFill>
                  <a:srgbClr val="00CC00"/>
                </a:solidFill>
              </a:rPr>
              <a:t>G</a:t>
            </a:r>
            <a:r>
              <a:rPr lang="ru-RU" sz="2800">
                <a:solidFill>
                  <a:srgbClr val="3366FF"/>
                </a:solidFill>
              </a:rPr>
              <a:t>B</a:t>
            </a:r>
            <a:r>
              <a:rPr lang="ru-RU" sz="2800"/>
              <a:t> для дисплеев:</a:t>
            </a:r>
          </a:p>
          <a:p>
            <a:pPr>
              <a:lnSpc>
                <a:spcPct val="90000"/>
              </a:lnSpc>
              <a:buFontTx/>
              <a:buNone/>
            </a:pPr>
            <a:r>
              <a:rPr lang="en-US" sz="2800">
                <a:solidFill>
                  <a:srgbClr val="FF3300"/>
                </a:solidFill>
              </a:rPr>
              <a:t>Red</a:t>
            </a:r>
            <a:r>
              <a:rPr lang="en-US" sz="2800"/>
              <a:t> – </a:t>
            </a:r>
            <a:r>
              <a:rPr lang="ru-RU" sz="2800"/>
              <a:t>красный</a:t>
            </a:r>
            <a:endParaRPr lang="en-US" sz="2800"/>
          </a:p>
          <a:p>
            <a:pPr>
              <a:lnSpc>
                <a:spcPct val="90000"/>
              </a:lnSpc>
              <a:buFontTx/>
              <a:buNone/>
            </a:pPr>
            <a:r>
              <a:rPr lang="en-US" sz="2800">
                <a:solidFill>
                  <a:srgbClr val="00CC00"/>
                </a:solidFill>
              </a:rPr>
              <a:t>Green</a:t>
            </a:r>
            <a:r>
              <a:rPr lang="en-US" sz="2800"/>
              <a:t> – </a:t>
            </a:r>
            <a:r>
              <a:rPr lang="ru-RU" sz="2800"/>
              <a:t>зелёный</a:t>
            </a:r>
            <a:endParaRPr lang="en-US" sz="2800"/>
          </a:p>
          <a:p>
            <a:pPr>
              <a:lnSpc>
                <a:spcPct val="90000"/>
              </a:lnSpc>
              <a:buFontTx/>
              <a:buNone/>
            </a:pPr>
            <a:r>
              <a:rPr lang="en-US" sz="2800">
                <a:solidFill>
                  <a:srgbClr val="3366FF"/>
                </a:solidFill>
              </a:rPr>
              <a:t>Blue</a:t>
            </a:r>
            <a:r>
              <a:rPr lang="ru-RU" sz="2800"/>
              <a:t> </a:t>
            </a:r>
            <a:r>
              <a:rPr lang="en-US" sz="2800"/>
              <a:t>– </a:t>
            </a:r>
            <a:r>
              <a:rPr lang="ru-RU" sz="2800"/>
              <a:t>синий</a:t>
            </a:r>
          </a:p>
          <a:p>
            <a:pPr>
              <a:lnSpc>
                <a:spcPct val="90000"/>
              </a:lnSpc>
            </a:pPr>
            <a:r>
              <a:rPr lang="ru-RU" sz="2800"/>
              <a:t>система </a:t>
            </a:r>
            <a:r>
              <a:rPr lang="ru-RU" sz="2800">
                <a:solidFill>
                  <a:srgbClr val="00FFFF"/>
                </a:solidFill>
              </a:rPr>
              <a:t>C</a:t>
            </a:r>
            <a:r>
              <a:rPr lang="ru-RU" sz="2800">
                <a:solidFill>
                  <a:srgbClr val="D60093"/>
                </a:solidFill>
              </a:rPr>
              <a:t>M</a:t>
            </a:r>
            <a:r>
              <a:rPr lang="ru-RU" sz="2800">
                <a:solidFill>
                  <a:srgbClr val="FFFF00"/>
                </a:solidFill>
              </a:rPr>
              <a:t>Y</a:t>
            </a:r>
            <a:r>
              <a:rPr lang="ru-RU" sz="2800"/>
              <a:t>K для работы в типографском деле:</a:t>
            </a:r>
          </a:p>
          <a:p>
            <a:pPr>
              <a:lnSpc>
                <a:spcPct val="90000"/>
              </a:lnSpc>
              <a:buFontTx/>
              <a:buNone/>
            </a:pPr>
            <a:r>
              <a:rPr lang="en-US" sz="2800">
                <a:solidFill>
                  <a:srgbClr val="00FFFF"/>
                </a:solidFill>
              </a:rPr>
              <a:t>Cyan</a:t>
            </a:r>
            <a:r>
              <a:rPr lang="en-US" sz="2800"/>
              <a:t> – </a:t>
            </a:r>
            <a:r>
              <a:rPr lang="ru-RU" sz="2800"/>
              <a:t>голубой</a:t>
            </a:r>
            <a:endParaRPr lang="en-US" sz="2800"/>
          </a:p>
          <a:p>
            <a:pPr>
              <a:lnSpc>
                <a:spcPct val="90000"/>
              </a:lnSpc>
              <a:buFontTx/>
              <a:buNone/>
            </a:pPr>
            <a:r>
              <a:rPr lang="en-US" sz="2800">
                <a:solidFill>
                  <a:srgbClr val="D60093"/>
                </a:solidFill>
              </a:rPr>
              <a:t>Magenta</a:t>
            </a:r>
            <a:r>
              <a:rPr lang="en-US" sz="2800"/>
              <a:t> – </a:t>
            </a:r>
            <a:r>
              <a:rPr lang="ru-RU" sz="2800"/>
              <a:t>пурпурный</a:t>
            </a:r>
            <a:endParaRPr lang="en-US" sz="2800"/>
          </a:p>
          <a:p>
            <a:pPr>
              <a:lnSpc>
                <a:spcPct val="90000"/>
              </a:lnSpc>
              <a:buFontTx/>
              <a:buNone/>
            </a:pPr>
            <a:r>
              <a:rPr lang="en-US" sz="2800">
                <a:solidFill>
                  <a:srgbClr val="FFFF00"/>
                </a:solidFill>
              </a:rPr>
              <a:t>Yellow</a:t>
            </a:r>
            <a:r>
              <a:rPr lang="en-US" sz="2800"/>
              <a:t> – </a:t>
            </a:r>
            <a:r>
              <a:rPr lang="ru-RU" sz="2800"/>
              <a:t>жёлтый</a:t>
            </a:r>
            <a:endParaRPr lang="en-US" sz="2800"/>
          </a:p>
          <a:p>
            <a:pPr>
              <a:lnSpc>
                <a:spcPct val="90000"/>
              </a:lnSpc>
              <a:buFontTx/>
              <a:buNone/>
            </a:pPr>
            <a:r>
              <a:rPr lang="en-US" sz="2800"/>
              <a:t>Black – </a:t>
            </a:r>
            <a:r>
              <a:rPr lang="ru-RU" sz="2800"/>
              <a:t>чёрный</a:t>
            </a:r>
            <a:r>
              <a:rPr lang="en-US" sz="2800"/>
              <a:t> </a:t>
            </a:r>
            <a:r>
              <a:rPr lang="ru-RU" sz="2800"/>
              <a:t> </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716338"/>
            <a:ext cx="259238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BFFB7"/>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06437"/>
          </a:xfrm>
        </p:spPr>
        <p:txBody>
          <a:bodyPr/>
          <a:lstStyle/>
          <a:p>
            <a:r>
              <a:rPr lang="ru-RU" sz="3600"/>
              <a:t>Растровое изображение</a:t>
            </a:r>
          </a:p>
        </p:txBody>
      </p:sp>
      <p:sp>
        <p:nvSpPr>
          <p:cNvPr id="18435" name="Rectangle 3"/>
          <p:cNvSpPr>
            <a:spLocks noGrp="1" noChangeArrowheads="1"/>
          </p:cNvSpPr>
          <p:nvPr>
            <p:ph type="body" idx="1"/>
          </p:nvPr>
        </p:nvSpPr>
        <p:spPr>
          <a:xfrm>
            <a:off x="468313" y="1052513"/>
            <a:ext cx="8229600" cy="3240087"/>
          </a:xfrm>
        </p:spPr>
        <p:txBody>
          <a:bodyPr/>
          <a:lstStyle/>
          <a:p>
            <a:pPr algn="just">
              <a:lnSpc>
                <a:spcPct val="90000"/>
              </a:lnSpc>
              <a:buFontTx/>
              <a:buNone/>
            </a:pPr>
            <a:r>
              <a:rPr lang="ru-RU" sz="2000" b="1"/>
              <a:t>Растровое изображение</a:t>
            </a:r>
            <a:r>
              <a:rPr lang="ru-RU" sz="2000"/>
              <a:t> составляется из мельчайших точек (пикселов) – цветных квадратиков одинакового размера. Растровое изображение подобно мозаике - когда приближаете (увеличиваете) его, то видите отдельные пиксели, а если удаляете (уменьшаете), пиксели сливаются.</a:t>
            </a:r>
          </a:p>
          <a:p>
            <a:pPr algn="just">
              <a:lnSpc>
                <a:spcPct val="90000"/>
              </a:lnSpc>
              <a:buFontTx/>
              <a:buNone/>
            </a:pPr>
            <a:r>
              <a:rPr lang="ru-RU" sz="2000"/>
              <a:t>Компьютер хранит параметры каждой точки  изображения (её цвет, координаты). Причём  каждая точка представляется определенным количеством бит (в зависимости от глубины цвета). </a:t>
            </a:r>
          </a:p>
          <a:p>
            <a:pPr algn="just">
              <a:lnSpc>
                <a:spcPct val="90000"/>
              </a:lnSpc>
              <a:buFontTx/>
              <a:buNone/>
            </a:pPr>
            <a:r>
              <a:rPr lang="ru-RU" sz="2000"/>
              <a:t>Растровые файлы имеют сравнительно большой размер, т.к. компьютер хранит параметры всех точек изображения. </a:t>
            </a:r>
          </a:p>
        </p:txBody>
      </p:sp>
      <p:pic>
        <p:nvPicPr>
          <p:cNvPr id="18439" name="Picture 7" descr="Пиксел"/>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350" y="4581525"/>
            <a:ext cx="25241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10"/>
          <p:cNvSpPr>
            <a:spLocks noChangeArrowheads="1"/>
          </p:cNvSpPr>
          <p:nvPr/>
        </p:nvSpPr>
        <p:spPr bwMode="auto">
          <a:xfrm>
            <a:off x="6364288" y="5880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18441" name="Picture 9" descr="rastr_kat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76825" y="4365625"/>
            <a:ext cx="3070225" cy="2133600"/>
          </a:xfrm>
          <a:prstGeom prst="rect">
            <a:avLst/>
          </a:prstGeom>
          <a:noFill/>
          <a:ln w="15875">
            <a:solidFill>
              <a:srgbClr val="99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206</TotalTime>
  <Words>1589</Words>
  <Application>Microsoft Office PowerPoint</Application>
  <PresentationFormat>Экран (4:3)</PresentationFormat>
  <Paragraphs>102</Paragraphs>
  <Slides>34</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34</vt:i4>
      </vt:variant>
    </vt:vector>
  </HeadingPairs>
  <TitlesOfParts>
    <vt:vector size="37" baseType="lpstr">
      <vt:lpstr>Arial</vt:lpstr>
      <vt:lpstr>Times New Roman</vt:lpstr>
      <vt:lpstr>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Представление цветов на компьютере</vt:lpstr>
      <vt:lpstr>Растровое изображение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MoBIL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9</cp:revision>
  <dcterms:created xsi:type="dcterms:W3CDTF">2013-03-10T16:58:42Z</dcterms:created>
  <dcterms:modified xsi:type="dcterms:W3CDTF">2014-03-18T04:31:46Z</dcterms:modified>
</cp:coreProperties>
</file>